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4"/>
  </p:notesMasterIdLst>
  <p:sldIdLst>
    <p:sldId id="256" r:id="rId2"/>
    <p:sldId id="258" r:id="rId3"/>
    <p:sldId id="257" r:id="rId4"/>
    <p:sldId id="259" r:id="rId5"/>
    <p:sldId id="287" r:id="rId6"/>
    <p:sldId id="261" r:id="rId7"/>
    <p:sldId id="262" r:id="rId8"/>
    <p:sldId id="280" r:id="rId9"/>
    <p:sldId id="282" r:id="rId10"/>
    <p:sldId id="265" r:id="rId11"/>
    <p:sldId id="281" r:id="rId12"/>
    <p:sldId id="284" r:id="rId13"/>
    <p:sldId id="263" r:id="rId14"/>
    <p:sldId id="286" r:id="rId15"/>
    <p:sldId id="268" r:id="rId16"/>
    <p:sldId id="264" r:id="rId17"/>
    <p:sldId id="260" r:id="rId18"/>
    <p:sldId id="270" r:id="rId19"/>
    <p:sldId id="269" r:id="rId20"/>
    <p:sldId id="266" r:id="rId21"/>
    <p:sldId id="271" r:id="rId22"/>
    <p:sldId id="285" r:id="rId23"/>
    <p:sldId id="273" r:id="rId24"/>
    <p:sldId id="274" r:id="rId25"/>
    <p:sldId id="275" r:id="rId26"/>
    <p:sldId id="277" r:id="rId27"/>
    <p:sldId id="278" r:id="rId28"/>
    <p:sldId id="276" r:id="rId29"/>
    <p:sldId id="267" r:id="rId30"/>
    <p:sldId id="288" r:id="rId31"/>
    <p:sldId id="289" r:id="rId32"/>
    <p:sldId id="279" r:id="rId33"/>
  </p:sldIdLst>
  <p:sldSz cx="9144000" cy="6858000" type="screen4x3"/>
  <p:notesSz cx="6858000" cy="9144000"/>
  <p:defaultTextStyle>
    <a:defPPr>
      <a:defRPr lang="nn-NO"/>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865">
          <p15:clr>
            <a:srgbClr val="A4A3A4"/>
          </p15:clr>
        </p15:guide>
        <p15:guide id="2" pos="498">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ta Velnic" initials="MV" lastIdx="1" clrIdx="0">
    <p:extLst>
      <p:ext uri="{19B8F6BF-5375-455C-9EA6-DF929625EA0E}">
        <p15:presenceInfo xmlns:p15="http://schemas.microsoft.com/office/powerpoint/2012/main" userId="Marta Velni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1B523"/>
    <a:srgbClr val="EDEDED"/>
    <a:srgbClr val="FFB952"/>
    <a:srgbClr val="B1B7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214"/>
    <p:restoredTop sz="73666"/>
  </p:normalViewPr>
  <p:slideViewPr>
    <p:cSldViewPr snapToGrid="0" snapToObjects="1">
      <p:cViewPr varScale="1">
        <p:scale>
          <a:sx n="71" d="100"/>
          <a:sy n="71" d="100"/>
        </p:scale>
        <p:origin x="720" y="184"/>
      </p:cViewPr>
      <p:guideLst>
        <p:guide orient="horz" pos="3865"/>
        <p:guide pos="498"/>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63157A-0160-764D-8533-53F7A7E1E168}" type="datetimeFigureOut">
              <a:rPr lang="en-US" smtClean="0"/>
              <a:t>2/19/18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5320BA-14AD-0F41-95C1-4D06AD9277D5}" type="slidenum">
              <a:rPr lang="en-US" smtClean="0"/>
              <a:t>‹#›</a:t>
            </a:fld>
            <a:endParaRPr lang="en-US"/>
          </a:p>
        </p:txBody>
      </p:sp>
    </p:spTree>
    <p:extLst>
      <p:ext uri="{BB962C8B-B14F-4D97-AF65-F5344CB8AC3E}">
        <p14:creationId xmlns:p14="http://schemas.microsoft.com/office/powerpoint/2010/main" val="7411922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Of course, in our case it is different since we will be focusing on children. But depending whether we take a broad or a narrow view everyone can be considered a bilingual.</a:t>
            </a:r>
          </a:p>
          <a:p>
            <a:r>
              <a:rPr lang="en-US" dirty="0"/>
              <a:t>Let's say we place a definition in a middle entailing that a bilingual is someone with a certain degree of competence in more than one linguistic variety.  </a:t>
            </a:r>
          </a:p>
          <a:p>
            <a:r>
              <a:rPr lang="en-US" dirty="0"/>
              <a:t>5000-6000 languages, 250ish countries</a:t>
            </a:r>
          </a:p>
          <a:p>
            <a:r>
              <a:rPr lang="en-US" dirty="0"/>
              <a:t>Everyone in this classroom surely is, regardless of the fact whether you were exposed to the second language at birth. </a:t>
            </a:r>
          </a:p>
        </p:txBody>
      </p:sp>
      <p:sp>
        <p:nvSpPr>
          <p:cNvPr id="4" name="Slide Number Placeholder 3"/>
          <p:cNvSpPr>
            <a:spLocks noGrp="1"/>
          </p:cNvSpPr>
          <p:nvPr>
            <p:ph type="sldNum" sz="quarter" idx="10"/>
          </p:nvPr>
        </p:nvSpPr>
        <p:spPr/>
        <p:txBody>
          <a:bodyPr/>
          <a:lstStyle/>
          <a:p>
            <a:fld id="{E05320BA-14AD-0F41-95C1-4D06AD9277D5}" type="slidenum">
              <a:rPr lang="en-US" smtClean="0"/>
              <a:t>3</a:t>
            </a:fld>
            <a:endParaRPr lang="en-US"/>
          </a:p>
        </p:txBody>
      </p:sp>
    </p:spTree>
    <p:extLst>
      <p:ext uri="{BB962C8B-B14F-4D97-AF65-F5344CB8AC3E}">
        <p14:creationId xmlns:p14="http://schemas.microsoft.com/office/powerpoint/2010/main" val="7429166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fact that the children have two separate systems from early on does not mean that there are no differences between 2L1 and L1</a:t>
            </a:r>
          </a:p>
        </p:txBody>
      </p:sp>
      <p:sp>
        <p:nvSpPr>
          <p:cNvPr id="4" name="Slide Number Placeholder 3"/>
          <p:cNvSpPr>
            <a:spLocks noGrp="1"/>
          </p:cNvSpPr>
          <p:nvPr>
            <p:ph type="sldNum" sz="quarter" idx="10"/>
          </p:nvPr>
        </p:nvSpPr>
        <p:spPr/>
        <p:txBody>
          <a:bodyPr/>
          <a:lstStyle/>
          <a:p>
            <a:fld id="{E05320BA-14AD-0F41-95C1-4D06AD9277D5}" type="slidenum">
              <a:rPr lang="en-US" smtClean="0"/>
              <a:t>12</a:t>
            </a:fld>
            <a:endParaRPr lang="en-US"/>
          </a:p>
        </p:txBody>
      </p:sp>
    </p:spTree>
    <p:extLst>
      <p:ext uri="{BB962C8B-B14F-4D97-AF65-F5344CB8AC3E}">
        <p14:creationId xmlns:p14="http://schemas.microsoft.com/office/powerpoint/2010/main" val="6300733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Bilingual children have differentiated systems, also at a syntactic level, but this still leaves open the question of how these systems interact. </a:t>
            </a:r>
          </a:p>
          <a:p>
            <a:r>
              <a:rPr lang="en-US" dirty="0"/>
              <a:t>As we will progress with the class, I will show how most of the influence is quantitative, as bilingual children do not produce structures that are ungrammatical in the target language, and if they do they are also found in monolingual peers and can be considered developmental errors.</a:t>
            </a:r>
          </a:p>
          <a:p>
            <a:endParaRPr lang="en-US" dirty="0"/>
          </a:p>
          <a:p>
            <a:r>
              <a:rPr lang="en-US" dirty="0"/>
              <a:t>Two possible effects that CLI can have on the languages. Qualitative influence is seen negatively as it deviates from monolingual acquisition, but there is not much evidence for it.  CLI is mostly quantitative and as such does not does not constitute evidence against the simultaneous acquisition of two languages. </a:t>
            </a:r>
          </a:p>
          <a:p>
            <a:endParaRPr lang="en-US" dirty="0"/>
          </a:p>
          <a:p>
            <a:endParaRPr lang="en-US" dirty="0"/>
          </a:p>
        </p:txBody>
      </p:sp>
      <p:sp>
        <p:nvSpPr>
          <p:cNvPr id="4" name="Slide Number Placeholder 3"/>
          <p:cNvSpPr>
            <a:spLocks noGrp="1"/>
          </p:cNvSpPr>
          <p:nvPr>
            <p:ph type="sldNum" sz="quarter" idx="10"/>
          </p:nvPr>
        </p:nvSpPr>
        <p:spPr/>
        <p:txBody>
          <a:bodyPr/>
          <a:lstStyle/>
          <a:p>
            <a:fld id="{E05320BA-14AD-0F41-95C1-4D06AD9277D5}" type="slidenum">
              <a:rPr lang="en-US" smtClean="0"/>
              <a:t>13</a:t>
            </a:fld>
            <a:endParaRPr lang="en-US"/>
          </a:p>
        </p:txBody>
      </p:sp>
    </p:spTree>
    <p:extLst>
      <p:ext uri="{BB962C8B-B14F-4D97-AF65-F5344CB8AC3E}">
        <p14:creationId xmlns:p14="http://schemas.microsoft.com/office/powerpoint/2010/main" val="39181666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Transfer has been found to have a negative connotation during the years, because it got interpreted as children would randomly transfer something ungrammatical, this is why now transfer of the surface structure is now more widely referred to as CLI. It could be related to language dominance. </a:t>
            </a:r>
          </a:p>
        </p:txBody>
      </p:sp>
      <p:sp>
        <p:nvSpPr>
          <p:cNvPr id="4" name="Slide Number Placeholder 3"/>
          <p:cNvSpPr>
            <a:spLocks noGrp="1"/>
          </p:cNvSpPr>
          <p:nvPr>
            <p:ph type="sldNum" sz="quarter" idx="10"/>
          </p:nvPr>
        </p:nvSpPr>
        <p:spPr/>
        <p:txBody>
          <a:bodyPr/>
          <a:lstStyle/>
          <a:p>
            <a:fld id="{E05320BA-14AD-0F41-95C1-4D06AD9277D5}" type="slidenum">
              <a:rPr lang="en-US" smtClean="0"/>
              <a:t>14</a:t>
            </a:fld>
            <a:endParaRPr lang="en-US"/>
          </a:p>
        </p:txBody>
      </p:sp>
    </p:spTree>
    <p:extLst>
      <p:ext uri="{BB962C8B-B14F-4D97-AF65-F5344CB8AC3E}">
        <p14:creationId xmlns:p14="http://schemas.microsoft.com/office/powerpoint/2010/main" val="27956698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the last point is crucial as this means that the CLI that we fond and that we will be discussing here is that monolingual children also produces structures resembling the CLI, but are much less frequent and last for a considerably shorter period of time as bilingual children get positive evidence from the input of the other language</a:t>
            </a:r>
          </a:p>
          <a:p>
            <a:r>
              <a:rPr lang="en-US" dirty="0"/>
              <a:t>According to the competition model developed by </a:t>
            </a:r>
            <a:r>
              <a:rPr lang="en-US" dirty="0" err="1"/>
              <a:t>MacWhinney</a:t>
            </a:r>
            <a:r>
              <a:rPr lang="en-US" dirty="0"/>
              <a:t> and through the competitions of cues related by functions. in a cross-linguistic perspective of the model put forth here, for which bear</a:t>
            </a:r>
          </a:p>
        </p:txBody>
      </p:sp>
      <p:sp>
        <p:nvSpPr>
          <p:cNvPr id="4" name="Slide Number Placeholder 3"/>
          <p:cNvSpPr>
            <a:spLocks noGrp="1"/>
          </p:cNvSpPr>
          <p:nvPr>
            <p:ph type="sldNum" sz="quarter" idx="10"/>
          </p:nvPr>
        </p:nvSpPr>
        <p:spPr/>
        <p:txBody>
          <a:bodyPr/>
          <a:lstStyle/>
          <a:p>
            <a:fld id="{E05320BA-14AD-0F41-95C1-4D06AD9277D5}" type="slidenum">
              <a:rPr lang="en-US" smtClean="0"/>
              <a:t>15</a:t>
            </a:fld>
            <a:endParaRPr lang="en-US"/>
          </a:p>
        </p:txBody>
      </p:sp>
    </p:spTree>
    <p:extLst>
      <p:ext uri="{BB962C8B-B14F-4D97-AF65-F5344CB8AC3E}">
        <p14:creationId xmlns:p14="http://schemas.microsoft.com/office/powerpoint/2010/main" val="25267326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depends on language internal factors such as structure and not language external factors such as dominance</a:t>
            </a:r>
          </a:p>
          <a:p>
            <a:r>
              <a:rPr lang="en-US" dirty="0"/>
              <a:t>Other systems such as pragmatics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They define is as indirect influence, so it is not like simple transfer, which is more or less a direct incorporation of a language structure, but it relates more to the deep structure of the </a:t>
            </a:r>
            <a:r>
              <a:rPr lang="en-US" dirty="0" err="1"/>
              <a:t>langauges</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Overlap: SVO in English and German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Ambiguity: two possible WO in German </a:t>
            </a:r>
          </a:p>
          <a:p>
            <a:r>
              <a:rPr lang="en-US" dirty="0"/>
              <a:t>Muller (1998) defined the ambiguity as something the monolingual children have also trouble acquiring</a:t>
            </a:r>
          </a:p>
          <a:p>
            <a:r>
              <a:rPr lang="en-US" dirty="0"/>
              <a:t>CP: V2, </a:t>
            </a:r>
            <a:r>
              <a:rPr lang="en-US" dirty="0" err="1"/>
              <a:t>complementisers</a:t>
            </a:r>
            <a:r>
              <a:rPr lang="en-US" dirty="0"/>
              <a:t>, </a:t>
            </a:r>
            <a:r>
              <a:rPr lang="en-US" dirty="0" err="1"/>
              <a:t>topicalisation</a:t>
            </a:r>
            <a:endParaRPr lang="en-US" dirty="0"/>
          </a:p>
          <a:p>
            <a:r>
              <a:rPr lang="en-US" dirty="0"/>
              <a:t>The C domain closes the IP and links the information present at IP level to the </a:t>
            </a:r>
            <a:r>
              <a:rPr lang="en-US" dirty="0" err="1"/>
              <a:t>discurse</a:t>
            </a:r>
            <a:r>
              <a:rPr lang="en-US" dirty="0"/>
              <a:t>, so it is </a:t>
            </a:r>
            <a:r>
              <a:rPr lang="en-US" dirty="0" err="1"/>
              <a:t>istself</a:t>
            </a:r>
            <a:r>
              <a:rPr lang="en-US" dirty="0"/>
              <a:t> at the interface</a:t>
            </a:r>
          </a:p>
          <a:p>
            <a:r>
              <a:rPr lang="en-US" dirty="0"/>
              <a:t>The vulnerability of the C-domain stems from fact that it is at the periphery of the sentence  and it constitutes and interface level linking syntax to other grammatical domains</a:t>
            </a:r>
          </a:p>
        </p:txBody>
      </p:sp>
      <p:sp>
        <p:nvSpPr>
          <p:cNvPr id="4" name="Slide Number Placeholder 3"/>
          <p:cNvSpPr>
            <a:spLocks noGrp="1"/>
          </p:cNvSpPr>
          <p:nvPr>
            <p:ph type="sldNum" sz="quarter" idx="10"/>
          </p:nvPr>
        </p:nvSpPr>
        <p:spPr/>
        <p:txBody>
          <a:bodyPr/>
          <a:lstStyle/>
          <a:p>
            <a:fld id="{E05320BA-14AD-0F41-95C1-4D06AD9277D5}" type="slidenum">
              <a:rPr lang="en-US" smtClean="0"/>
              <a:t>16</a:t>
            </a:fld>
            <a:endParaRPr lang="en-US"/>
          </a:p>
        </p:txBody>
      </p:sp>
    </p:spTree>
    <p:extLst>
      <p:ext uri="{BB962C8B-B14F-4D97-AF65-F5344CB8AC3E}">
        <p14:creationId xmlns:p14="http://schemas.microsoft.com/office/powerpoint/2010/main" val="86960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the purposes of this lecture and exploring how bilingual children acquire syntax; I have chosen to focus on these syntactic processes as these were most frequently found to show differences from monolingual children that can reveal the undergoing process of a simultaneous acquisition of two </a:t>
            </a:r>
            <a:r>
              <a:rPr lang="en-US" dirty="0" err="1"/>
              <a:t>langauges</a:t>
            </a:r>
            <a:endParaRPr lang="en-US" dirty="0"/>
          </a:p>
        </p:txBody>
      </p:sp>
      <p:sp>
        <p:nvSpPr>
          <p:cNvPr id="4" name="Slide Number Placeholder 3"/>
          <p:cNvSpPr>
            <a:spLocks noGrp="1"/>
          </p:cNvSpPr>
          <p:nvPr>
            <p:ph type="sldNum" sz="quarter" idx="10"/>
          </p:nvPr>
        </p:nvSpPr>
        <p:spPr/>
        <p:txBody>
          <a:bodyPr/>
          <a:lstStyle/>
          <a:p>
            <a:fld id="{E05320BA-14AD-0F41-95C1-4D06AD9277D5}" type="slidenum">
              <a:rPr lang="en-US" smtClean="0"/>
              <a:t>17</a:t>
            </a:fld>
            <a:endParaRPr lang="en-US"/>
          </a:p>
        </p:txBody>
      </p:sp>
    </p:spTree>
    <p:extLst>
      <p:ext uri="{BB962C8B-B14F-4D97-AF65-F5344CB8AC3E}">
        <p14:creationId xmlns:p14="http://schemas.microsoft.com/office/powerpoint/2010/main" val="41844183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Word order can superficially be the same in those languages</a:t>
            </a:r>
          </a:p>
          <a:p>
            <a:r>
              <a:rPr lang="en-US" dirty="0"/>
              <a:t>In </a:t>
            </a:r>
            <a:r>
              <a:rPr lang="en-US" dirty="0" err="1"/>
              <a:t>dutch</a:t>
            </a:r>
            <a:r>
              <a:rPr lang="en-US" dirty="0"/>
              <a:t> the fronted constituent in in </a:t>
            </a:r>
            <a:r>
              <a:rPr lang="en-US" dirty="0" err="1"/>
              <a:t>SpecCP</a:t>
            </a:r>
            <a:endParaRPr lang="en-US" dirty="0"/>
          </a:p>
          <a:p>
            <a:r>
              <a:rPr lang="en-US" dirty="0" err="1"/>
              <a:t>Differnece</a:t>
            </a:r>
            <a:r>
              <a:rPr lang="en-US" dirty="0"/>
              <a:t> ENG/GER:  in SVO position the German verbs are always finite</a:t>
            </a:r>
          </a:p>
        </p:txBody>
      </p:sp>
      <p:sp>
        <p:nvSpPr>
          <p:cNvPr id="4" name="Slide Number Placeholder 3"/>
          <p:cNvSpPr>
            <a:spLocks noGrp="1"/>
          </p:cNvSpPr>
          <p:nvPr>
            <p:ph type="sldNum" sz="quarter" idx="10"/>
          </p:nvPr>
        </p:nvSpPr>
        <p:spPr/>
        <p:txBody>
          <a:bodyPr/>
          <a:lstStyle/>
          <a:p>
            <a:fld id="{E05320BA-14AD-0F41-95C1-4D06AD9277D5}" type="slidenum">
              <a:rPr lang="en-US" smtClean="0"/>
              <a:t>18</a:t>
            </a:fld>
            <a:endParaRPr lang="en-US"/>
          </a:p>
        </p:txBody>
      </p:sp>
    </p:spTree>
    <p:extLst>
      <p:ext uri="{BB962C8B-B14F-4D97-AF65-F5344CB8AC3E}">
        <p14:creationId xmlns:p14="http://schemas.microsoft.com/office/powerpoint/2010/main" val="26563817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Example of bilingual bootstrapping: something that has been acquired in language A fulfills a booster function for language B, also claimed to be unilateral from weaker to stronger language. It is unilateral, but as we will see, it does not depend strictly on language dominance, but on what has </a:t>
            </a:r>
            <a:r>
              <a:rPr lang="en-US" dirty="0" err="1"/>
              <a:t>beed</a:t>
            </a:r>
            <a:r>
              <a:rPr lang="en-US" dirty="0"/>
              <a:t> acquired in a certain </a:t>
            </a:r>
            <a:r>
              <a:rPr lang="en-US" dirty="0" err="1"/>
              <a:t>alngauge</a:t>
            </a:r>
            <a:r>
              <a:rPr lang="en-US" dirty="0"/>
              <a:t> and the speed of the individual structures may vary.</a:t>
            </a:r>
          </a:p>
          <a:p>
            <a:r>
              <a:rPr lang="en-US" dirty="0"/>
              <a:t>Utterances in all-</a:t>
            </a:r>
            <a:r>
              <a:rPr lang="en-US" dirty="0" err="1"/>
              <a:t>Eng</a:t>
            </a:r>
            <a:r>
              <a:rPr lang="en-US" dirty="0"/>
              <a:t> are VO, all-GER are OV, as it is target-like</a:t>
            </a:r>
          </a:p>
          <a:p>
            <a:r>
              <a:rPr lang="en-US" dirty="0"/>
              <a:t>On the basis of unmixed utterances, Hannah follows the path of monolingual children</a:t>
            </a:r>
          </a:p>
          <a:p>
            <a:r>
              <a:rPr lang="en-US" dirty="0"/>
              <a:t>The English constructions of the child prior to 2;9 show no evidence for positions beyond the VP, so Hannah borrows the left periphery of main clauses from German</a:t>
            </a:r>
          </a:p>
          <a:p>
            <a:r>
              <a:rPr lang="en-US" dirty="0"/>
              <a:t>Taken form German: </a:t>
            </a:r>
            <a:r>
              <a:rPr lang="en-US" dirty="0" err="1"/>
              <a:t>wh</a:t>
            </a:r>
            <a:r>
              <a:rPr lang="en-US" dirty="0"/>
              <a:t>-elements and AUX </a:t>
            </a:r>
            <a:r>
              <a:rPr lang="en-US" dirty="0" err="1"/>
              <a:t>haben</a:t>
            </a:r>
            <a:r>
              <a:rPr lang="en-US" dirty="0"/>
              <a:t> (wo’s </a:t>
            </a:r>
            <a:r>
              <a:rPr lang="en-US" dirty="0" err="1"/>
              <a:t>meine</a:t>
            </a:r>
            <a:r>
              <a:rPr lang="en-US" dirty="0"/>
              <a:t> cake? </a:t>
            </a:r>
            <a:r>
              <a:rPr lang="en-US" dirty="0" err="1"/>
              <a:t>Ich</a:t>
            </a:r>
            <a:r>
              <a:rPr lang="en-US" dirty="0"/>
              <a:t> </a:t>
            </a:r>
            <a:r>
              <a:rPr lang="en-US" dirty="0" err="1"/>
              <a:t>habe</a:t>
            </a:r>
            <a:r>
              <a:rPr lang="en-US" dirty="0"/>
              <a:t> </a:t>
            </a:r>
            <a:r>
              <a:rPr lang="en-US" dirty="0" err="1"/>
              <a:t>gemade</a:t>
            </a:r>
            <a:r>
              <a:rPr lang="en-US" dirty="0"/>
              <a:t> you much better)</a:t>
            </a:r>
          </a:p>
          <a:p>
            <a:r>
              <a:rPr lang="en-US" dirty="0" err="1"/>
              <a:t>Infinitivals</a:t>
            </a:r>
            <a:r>
              <a:rPr lang="en-US" dirty="0"/>
              <a:t>: I want to look at the puppets. Papa du muss </a:t>
            </a:r>
            <a:r>
              <a:rPr lang="en-US" dirty="0" err="1"/>
              <a:t>warten</a:t>
            </a:r>
            <a:r>
              <a:rPr lang="en-US" dirty="0"/>
              <a:t> for me to dress</a:t>
            </a:r>
          </a:p>
          <a:p>
            <a:r>
              <a:rPr lang="en-US" dirty="0"/>
              <a:t>Mixing peak when German auxiliaries are productive, but not English ones</a:t>
            </a:r>
          </a:p>
          <a:p>
            <a:endParaRPr lang="en-US" dirty="0"/>
          </a:p>
        </p:txBody>
      </p:sp>
      <p:sp>
        <p:nvSpPr>
          <p:cNvPr id="4" name="Slide Number Placeholder 3"/>
          <p:cNvSpPr>
            <a:spLocks noGrp="1"/>
          </p:cNvSpPr>
          <p:nvPr>
            <p:ph type="sldNum" sz="quarter" idx="10"/>
          </p:nvPr>
        </p:nvSpPr>
        <p:spPr/>
        <p:txBody>
          <a:bodyPr/>
          <a:lstStyle/>
          <a:p>
            <a:fld id="{E05320BA-14AD-0F41-95C1-4D06AD9277D5}" type="slidenum">
              <a:rPr lang="en-US" smtClean="0"/>
              <a:t>19</a:t>
            </a:fld>
            <a:endParaRPr lang="en-US"/>
          </a:p>
        </p:txBody>
      </p:sp>
    </p:spTree>
    <p:extLst>
      <p:ext uri="{BB962C8B-B14F-4D97-AF65-F5344CB8AC3E}">
        <p14:creationId xmlns:p14="http://schemas.microsoft.com/office/powerpoint/2010/main" val="17497619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noProof="0" dirty="0"/>
              <a:t>in Dutch root sentences the verb moves to the second position (</a:t>
            </a:r>
            <a:r>
              <a:rPr lang="en-GB" b="1" noProof="0" dirty="0"/>
              <a:t>V2</a:t>
            </a:r>
            <a:r>
              <a:rPr lang="en-GB" noProof="0" dirty="0"/>
              <a:t>), in French the finite verb movement to INFL both in root and non-root clauses, </a:t>
            </a:r>
            <a:r>
              <a:rPr lang="en-GB" b="1" noProof="0" dirty="0"/>
              <a:t>SVO </a:t>
            </a:r>
            <a:r>
              <a:rPr lang="en-GB" noProof="0" dirty="0"/>
              <a:t>is maintained, This gives </a:t>
            </a:r>
            <a:r>
              <a:rPr lang="en-GB" noProof="0" dirty="0" err="1"/>
              <a:t>dutch</a:t>
            </a:r>
            <a:r>
              <a:rPr lang="en-GB" noProof="0" dirty="0"/>
              <a:t> a seeming SVO order, but in deep structure it is SOV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noProof="0" dirty="0"/>
              <a:t>According to this premise we would assume that SVO will be overgeneralised into Dutch, but that is not what happens </a:t>
            </a:r>
          </a:p>
          <a:p>
            <a:r>
              <a:rPr lang="en-GB" noProof="0" dirty="0"/>
              <a:t>However SVO is not what is being transferred: the child does not use SVO for a longer period of time in </a:t>
            </a:r>
            <a:r>
              <a:rPr lang="en-GB" noProof="0" dirty="0" err="1"/>
              <a:t>dutch</a:t>
            </a:r>
            <a:r>
              <a:rPr lang="en-GB" noProof="0" dirty="0"/>
              <a:t> due </a:t>
            </a:r>
            <a:r>
              <a:rPr lang="en-GB" noProof="0" dirty="0" err="1"/>
              <a:t>tothe</a:t>
            </a:r>
            <a:r>
              <a:rPr lang="en-GB" noProof="0" dirty="0"/>
              <a:t> CLI from French.</a:t>
            </a:r>
          </a:p>
          <a:p>
            <a:r>
              <a:rPr lang="en-GB" noProof="0" dirty="0"/>
              <a:t>French input is the ambiguous one as for example bare quantifiers and clitic objects may precede </a:t>
            </a:r>
            <a:r>
              <a:rPr lang="en-GB" noProof="0" dirty="0" err="1"/>
              <a:t>infinitivrd</a:t>
            </a:r>
            <a:r>
              <a:rPr lang="en-GB" noProof="0" dirty="0"/>
              <a:t> creating an XP_V order </a:t>
            </a:r>
          </a:p>
          <a:p>
            <a:endParaRPr lang="en-US" dirty="0"/>
          </a:p>
        </p:txBody>
      </p:sp>
      <p:sp>
        <p:nvSpPr>
          <p:cNvPr id="4" name="Slide Number Placeholder 3"/>
          <p:cNvSpPr>
            <a:spLocks noGrp="1"/>
          </p:cNvSpPr>
          <p:nvPr>
            <p:ph type="sldNum" sz="quarter" idx="10"/>
          </p:nvPr>
        </p:nvSpPr>
        <p:spPr/>
        <p:txBody>
          <a:bodyPr/>
          <a:lstStyle/>
          <a:p>
            <a:fld id="{E05320BA-14AD-0F41-95C1-4D06AD9277D5}" type="slidenum">
              <a:rPr lang="en-US" smtClean="0"/>
              <a:t>20</a:t>
            </a:fld>
            <a:endParaRPr lang="en-US"/>
          </a:p>
        </p:txBody>
      </p:sp>
    </p:spTree>
    <p:extLst>
      <p:ext uri="{BB962C8B-B14F-4D97-AF65-F5344CB8AC3E}">
        <p14:creationId xmlns:p14="http://schemas.microsoft.com/office/powerpoint/2010/main" val="12064410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article is in the same volume as the previous one, again we have a head-final and head-initial language with superficial overlap.</a:t>
            </a:r>
          </a:p>
          <a:p>
            <a:r>
              <a:rPr lang="en-US" dirty="0"/>
              <a:t>And again children follow the overall developmental path of monolinguals</a:t>
            </a:r>
          </a:p>
          <a:p>
            <a:r>
              <a:rPr lang="en-US" dirty="0"/>
              <a:t>Thus, there is obviously independent development of the two languages, but also more non-target deviant structures than the monolinguals produce</a:t>
            </a:r>
          </a:p>
          <a:p>
            <a:r>
              <a:rPr lang="en-US" dirty="0"/>
              <a:t>This happens because the input of German is ambiguous as finite verbs go into V2, giving it a seeming SVO, head-initial order. The article doesn’t say this explicitly, but the decline of the target-like structures could be linked to the acquisition of CP, as this is something observed for one of the omission studies we will see later. </a:t>
            </a:r>
          </a:p>
          <a:p>
            <a:endParaRPr lang="en-US" dirty="0"/>
          </a:p>
          <a:p>
            <a:r>
              <a:rPr lang="en-US" dirty="0"/>
              <a:t>Longer utterances can be generated by combining sub-parts along the lines of familiar schemata, this also suggests that children pay attention to the specific orders at the surface level but are not yet aware of the hierarchical organization of the corresponding structures in the adult language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Finiteness error: </a:t>
            </a:r>
            <a:r>
              <a:rPr lang="en-US" dirty="0" err="1"/>
              <a:t>ich</a:t>
            </a:r>
            <a:r>
              <a:rPr lang="en-US" dirty="0"/>
              <a:t> </a:t>
            </a:r>
            <a:r>
              <a:rPr lang="en-US" dirty="0" err="1"/>
              <a:t>kann</a:t>
            </a:r>
            <a:r>
              <a:rPr lang="en-US" dirty="0"/>
              <a:t> </a:t>
            </a:r>
            <a:r>
              <a:rPr lang="en-US" dirty="0" err="1"/>
              <a:t>seh</a:t>
            </a:r>
            <a:r>
              <a:rPr lang="en-US" dirty="0"/>
              <a:t> </a:t>
            </a:r>
            <a:r>
              <a:rPr lang="en-US" dirty="0" err="1"/>
              <a:t>dein</a:t>
            </a:r>
            <a:r>
              <a:rPr lang="en-US" dirty="0"/>
              <a:t> </a:t>
            </a:r>
            <a:r>
              <a:rPr lang="en-US" dirty="0" err="1"/>
              <a:t>pferd</a:t>
            </a:r>
            <a:r>
              <a:rPr lang="en-US" dirty="0"/>
              <a:t> – the non-finite should be clause final</a:t>
            </a:r>
          </a:p>
          <a:p>
            <a:endParaRPr lang="en-US" dirty="0"/>
          </a:p>
        </p:txBody>
      </p:sp>
      <p:sp>
        <p:nvSpPr>
          <p:cNvPr id="4" name="Slide Number Placeholder 3"/>
          <p:cNvSpPr>
            <a:spLocks noGrp="1"/>
          </p:cNvSpPr>
          <p:nvPr>
            <p:ph type="sldNum" sz="quarter" idx="10"/>
          </p:nvPr>
        </p:nvSpPr>
        <p:spPr/>
        <p:txBody>
          <a:bodyPr/>
          <a:lstStyle/>
          <a:p>
            <a:fld id="{E05320BA-14AD-0F41-95C1-4D06AD9277D5}" type="slidenum">
              <a:rPr lang="en-US" smtClean="0"/>
              <a:t>21</a:t>
            </a:fld>
            <a:endParaRPr lang="en-US"/>
          </a:p>
        </p:txBody>
      </p:sp>
    </p:spTree>
    <p:extLst>
      <p:ext uri="{BB962C8B-B14F-4D97-AF65-F5344CB8AC3E}">
        <p14:creationId xmlns:p14="http://schemas.microsoft.com/office/powerpoint/2010/main" val="40481749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multiple ways of classifying a bilingual speaker. The first classification is in relation to when the languages are acquired (birth/age of 3). The second one relates to language dominance. </a:t>
            </a:r>
          </a:p>
          <a:p>
            <a:r>
              <a:rPr lang="en-US" dirty="0"/>
              <a:t>Two situations for simultaneous: one-person one-language, or if the parents speak a different language from the community one (immigration). If you combine both of these things you get cute </a:t>
            </a:r>
            <a:r>
              <a:rPr lang="en-US" dirty="0" err="1"/>
              <a:t>trilinguals</a:t>
            </a:r>
            <a:r>
              <a:rPr lang="en-US" dirty="0"/>
              <a:t>.</a:t>
            </a:r>
          </a:p>
          <a:p>
            <a:r>
              <a:rPr lang="en-US" dirty="0"/>
              <a:t>Again for balance we we have a narrow and a broad definition, the narrow one being a person that can function equally in either language and shows no trace of language A when using B; but this is considered a rare if non-existent species. The broad definition is displayed on the slide. </a:t>
            </a:r>
          </a:p>
          <a:p>
            <a:r>
              <a:rPr lang="en-US" dirty="0"/>
              <a:t>we will be focusing on simultaneous bilinguals and we will encounter both balanced an unbalanced bilinguals, which greatly depends on the amount of exposure that the individual child gets in the two languages</a:t>
            </a:r>
          </a:p>
          <a:p>
            <a:r>
              <a:rPr lang="en-US" dirty="0"/>
              <a:t>The last group is a subdivision form a sociolinguistic perspective, and in presenting the studies necessary for understanding the syntactic development of these children, we will mostly encounter the first type</a:t>
            </a:r>
          </a:p>
        </p:txBody>
      </p:sp>
      <p:sp>
        <p:nvSpPr>
          <p:cNvPr id="4" name="Slide Number Placeholder 3"/>
          <p:cNvSpPr>
            <a:spLocks noGrp="1"/>
          </p:cNvSpPr>
          <p:nvPr>
            <p:ph type="sldNum" sz="quarter" idx="10"/>
          </p:nvPr>
        </p:nvSpPr>
        <p:spPr/>
        <p:txBody>
          <a:bodyPr/>
          <a:lstStyle/>
          <a:p>
            <a:fld id="{E05320BA-14AD-0F41-95C1-4D06AD9277D5}" type="slidenum">
              <a:rPr lang="en-US" smtClean="0"/>
              <a:t>4</a:t>
            </a:fld>
            <a:endParaRPr lang="en-US"/>
          </a:p>
        </p:txBody>
      </p:sp>
    </p:spTree>
    <p:extLst>
      <p:ext uri="{BB962C8B-B14F-4D97-AF65-F5344CB8AC3E}">
        <p14:creationId xmlns:p14="http://schemas.microsoft.com/office/powerpoint/2010/main" val="1381753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will briefly compare the pattern of English and German as the two studies I will be referring to compare these two languages.</a:t>
            </a:r>
          </a:p>
          <a:p>
            <a:r>
              <a:rPr lang="en-US" dirty="0"/>
              <a:t>The overlap is what happens in both languages, the ambiguity is what can </a:t>
            </a:r>
            <a:r>
              <a:rPr lang="en-US"/>
              <a:t>be analyzed </a:t>
            </a:r>
            <a:r>
              <a:rPr lang="en-US" dirty="0"/>
              <a:t>wrongly The child might </a:t>
            </a:r>
            <a:r>
              <a:rPr lang="en-US" dirty="0" err="1"/>
              <a:t>mis-analyse</a:t>
            </a:r>
            <a:r>
              <a:rPr lang="en-US" dirty="0"/>
              <a:t> the English negation before agreement is acquired and before the child understands that in English only modals and auxiliaries move to the left of the subject</a:t>
            </a:r>
          </a:p>
          <a:p>
            <a:endParaRPr lang="en-US" dirty="0"/>
          </a:p>
        </p:txBody>
      </p:sp>
      <p:sp>
        <p:nvSpPr>
          <p:cNvPr id="4" name="Slide Number Placeholder 3"/>
          <p:cNvSpPr>
            <a:spLocks noGrp="1"/>
          </p:cNvSpPr>
          <p:nvPr>
            <p:ph type="sldNum" sz="quarter" idx="10"/>
          </p:nvPr>
        </p:nvSpPr>
        <p:spPr/>
        <p:txBody>
          <a:bodyPr/>
          <a:lstStyle/>
          <a:p>
            <a:fld id="{E05320BA-14AD-0F41-95C1-4D06AD9277D5}" type="slidenum">
              <a:rPr lang="en-US" smtClean="0"/>
              <a:t>22</a:t>
            </a:fld>
            <a:endParaRPr lang="en-US"/>
          </a:p>
        </p:txBody>
      </p:sp>
    </p:spTree>
    <p:extLst>
      <p:ext uri="{BB962C8B-B14F-4D97-AF65-F5344CB8AC3E}">
        <p14:creationId xmlns:p14="http://schemas.microsoft.com/office/powerpoint/2010/main" val="2621780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child might overgeneralize to set agreement as a strong feature for both languages and thus assume that verbs move to agreement also in English. English and German together provide evidence for strong agreement. However, the child separates the two language systems quite well elsewhere</a:t>
            </a:r>
          </a:p>
          <a:p>
            <a:r>
              <a:rPr lang="en-US" dirty="0"/>
              <a:t>Could be seen as bootstrapping as the German structure is acquired and German is overall the dominant language for the child, however a closer analysis of the adverbials suggests that it is not so.</a:t>
            </a:r>
          </a:p>
          <a:p>
            <a:r>
              <a:rPr lang="en-US" dirty="0"/>
              <a:t>Cross-linguistic structures are not simply the application of one rule to both language systems </a:t>
            </a:r>
          </a:p>
        </p:txBody>
      </p:sp>
      <p:sp>
        <p:nvSpPr>
          <p:cNvPr id="4" name="Slide Number Placeholder 3"/>
          <p:cNvSpPr>
            <a:spLocks noGrp="1"/>
          </p:cNvSpPr>
          <p:nvPr>
            <p:ph type="sldNum" sz="quarter" idx="10"/>
          </p:nvPr>
        </p:nvSpPr>
        <p:spPr/>
        <p:txBody>
          <a:bodyPr/>
          <a:lstStyle/>
          <a:p>
            <a:fld id="{E05320BA-14AD-0F41-95C1-4D06AD9277D5}" type="slidenum">
              <a:rPr lang="en-US" smtClean="0"/>
              <a:t>23</a:t>
            </a:fld>
            <a:endParaRPr lang="en-US"/>
          </a:p>
        </p:txBody>
      </p:sp>
    </p:spTree>
    <p:extLst>
      <p:ext uri="{BB962C8B-B14F-4D97-AF65-F5344CB8AC3E}">
        <p14:creationId xmlns:p14="http://schemas.microsoft.com/office/powerpoint/2010/main" val="4792094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two different patterns were found for negation: mainly GER&gt;ENG and both. Can’t be related to dominance, as the children had approximately the same conditions.</a:t>
            </a:r>
          </a:p>
        </p:txBody>
      </p:sp>
      <p:sp>
        <p:nvSpPr>
          <p:cNvPr id="4" name="Slide Number Placeholder 3"/>
          <p:cNvSpPr>
            <a:spLocks noGrp="1"/>
          </p:cNvSpPr>
          <p:nvPr>
            <p:ph type="sldNum" sz="quarter" idx="10"/>
          </p:nvPr>
        </p:nvSpPr>
        <p:spPr/>
        <p:txBody>
          <a:bodyPr/>
          <a:lstStyle/>
          <a:p>
            <a:fld id="{E05320BA-14AD-0F41-95C1-4D06AD9277D5}" type="slidenum">
              <a:rPr lang="en-US" smtClean="0"/>
              <a:t>24</a:t>
            </a:fld>
            <a:endParaRPr lang="en-US"/>
          </a:p>
        </p:txBody>
      </p:sp>
    </p:spTree>
    <p:extLst>
      <p:ext uri="{BB962C8B-B14F-4D97-AF65-F5344CB8AC3E}">
        <p14:creationId xmlns:p14="http://schemas.microsoft.com/office/powerpoint/2010/main" val="897472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much as WO and negation can be part of the interface but need not to be, omissions are always at the interface since they are heavily context dependent. My main focus of the lecture was on the acquisition of syntax and how cross-linguistic structures are realized in bilingual children, but with regard to omissions, or subject and object drop, we have no choice but to enter the interface. Which is where according to </a:t>
            </a:r>
            <a:r>
              <a:rPr lang="en-US" dirty="0" err="1"/>
              <a:t>Hulk&amp;Muller</a:t>
            </a:r>
            <a:r>
              <a:rPr lang="en-US" dirty="0"/>
              <a:t> the most vulnerability for CLI lies. </a:t>
            </a:r>
          </a:p>
        </p:txBody>
      </p:sp>
      <p:sp>
        <p:nvSpPr>
          <p:cNvPr id="4" name="Slide Number Placeholder 3"/>
          <p:cNvSpPr>
            <a:spLocks noGrp="1"/>
          </p:cNvSpPr>
          <p:nvPr>
            <p:ph type="sldNum" sz="quarter" idx="10"/>
          </p:nvPr>
        </p:nvSpPr>
        <p:spPr/>
        <p:txBody>
          <a:bodyPr/>
          <a:lstStyle/>
          <a:p>
            <a:fld id="{E05320BA-14AD-0F41-95C1-4D06AD9277D5}" type="slidenum">
              <a:rPr lang="en-US" smtClean="0"/>
              <a:t>25</a:t>
            </a:fld>
            <a:endParaRPr lang="en-US"/>
          </a:p>
        </p:txBody>
      </p:sp>
    </p:spTree>
    <p:extLst>
      <p:ext uri="{BB962C8B-B14F-4D97-AF65-F5344CB8AC3E}">
        <p14:creationId xmlns:p14="http://schemas.microsoft.com/office/powerpoint/2010/main" val="30771313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ambiguous cue is when the object is cliticised and appears left of the finite verb and the canonical object position is thus empty. This might lead the children to analyze it as a null object</a:t>
            </a:r>
          </a:p>
          <a:p>
            <a:r>
              <a:rPr lang="en-US" dirty="0"/>
              <a:t>It is crucial that the monolingual peers also did this</a:t>
            </a:r>
          </a:p>
        </p:txBody>
      </p:sp>
      <p:sp>
        <p:nvSpPr>
          <p:cNvPr id="4" name="Slide Number Placeholder 3"/>
          <p:cNvSpPr>
            <a:spLocks noGrp="1"/>
          </p:cNvSpPr>
          <p:nvPr>
            <p:ph type="sldNum" sz="quarter" idx="10"/>
          </p:nvPr>
        </p:nvSpPr>
        <p:spPr/>
        <p:txBody>
          <a:bodyPr/>
          <a:lstStyle/>
          <a:p>
            <a:fld id="{E05320BA-14AD-0F41-95C1-4D06AD9277D5}" type="slidenum">
              <a:rPr lang="en-US" smtClean="0"/>
              <a:t>26</a:t>
            </a:fld>
            <a:endParaRPr lang="en-US"/>
          </a:p>
        </p:txBody>
      </p:sp>
    </p:spTree>
    <p:extLst>
      <p:ext uri="{BB962C8B-B14F-4D97-AF65-F5344CB8AC3E}">
        <p14:creationId xmlns:p14="http://schemas.microsoft.com/office/powerpoint/2010/main" val="8051003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study also analyzed object omissions, but since neither Italian nor English allow it, I will focus on what they found for subject omissions. It was however noticeable how the arguments were not omitted indiscriminately, as subjects were omitted considerably more than objects at all stages. </a:t>
            </a:r>
            <a:endParaRPr lang="hr-HR" dirty="0"/>
          </a:p>
          <a:p>
            <a:r>
              <a:rPr lang="hr-HR" dirty="0" err="1"/>
              <a:t>The</a:t>
            </a:r>
            <a:r>
              <a:rPr lang="hr-HR" dirty="0"/>
              <a:t> </a:t>
            </a:r>
            <a:r>
              <a:rPr lang="hr-HR" dirty="0" err="1"/>
              <a:t>authors</a:t>
            </a:r>
            <a:r>
              <a:rPr lang="hr-HR" dirty="0"/>
              <a:t> </a:t>
            </a:r>
            <a:r>
              <a:rPr lang="hr-HR" dirty="0" err="1"/>
              <a:t>predicted</a:t>
            </a:r>
            <a:r>
              <a:rPr lang="hr-HR" dirty="0"/>
              <a:t> </a:t>
            </a:r>
            <a:r>
              <a:rPr lang="hr-HR" dirty="0" err="1"/>
              <a:t>that</a:t>
            </a:r>
            <a:r>
              <a:rPr lang="hr-HR" dirty="0"/>
              <a:t> </a:t>
            </a:r>
            <a:r>
              <a:rPr lang="hr-HR" dirty="0" err="1"/>
              <a:t>since</a:t>
            </a:r>
            <a:r>
              <a:rPr lang="hr-HR" dirty="0"/>
              <a:t> a</a:t>
            </a:r>
            <a:r>
              <a:rPr lang="en-US" dirty="0" err="1"/>
              <a:t>ll</a:t>
            </a:r>
            <a:r>
              <a:rPr lang="en-US" dirty="0"/>
              <a:t> children go through a stage in which they omit subjects, even in languages that do not allow it</a:t>
            </a:r>
            <a:r>
              <a:rPr lang="hr-HR" dirty="0"/>
              <a:t>, </a:t>
            </a:r>
            <a:r>
              <a:rPr lang="en-US" dirty="0"/>
              <a:t>In this stage there are more omission in English due to the CLI from Italian</a:t>
            </a:r>
            <a:r>
              <a:rPr lang="hr-HR" dirty="0"/>
              <a:t>, but no </a:t>
            </a:r>
            <a:r>
              <a:rPr lang="hr-HR" dirty="0" err="1"/>
              <a:t>evidence</a:t>
            </a:r>
            <a:r>
              <a:rPr lang="hr-HR" dirty="0"/>
              <a:t> </a:t>
            </a:r>
            <a:r>
              <a:rPr lang="hr-HR" dirty="0" err="1"/>
              <a:t>of</a:t>
            </a:r>
            <a:r>
              <a:rPr lang="hr-HR" dirty="0"/>
              <a:t> more </a:t>
            </a:r>
            <a:r>
              <a:rPr lang="hr-HR" dirty="0" err="1"/>
              <a:t>omission</a:t>
            </a:r>
            <a:r>
              <a:rPr lang="hr-HR" dirty="0"/>
              <a:t> </a:t>
            </a:r>
            <a:r>
              <a:rPr lang="hr-HR" dirty="0" err="1"/>
              <a:t>was</a:t>
            </a:r>
            <a:r>
              <a:rPr lang="hr-HR" dirty="0"/>
              <a:t> </a:t>
            </a:r>
            <a:r>
              <a:rPr lang="hr-HR" dirty="0" err="1"/>
              <a:t>found</a:t>
            </a:r>
            <a:endParaRPr lang="en-US" dirty="0"/>
          </a:p>
          <a:p>
            <a:endParaRPr lang="en-US" dirty="0"/>
          </a:p>
          <a:p>
            <a:r>
              <a:rPr lang="en-US" dirty="0"/>
              <a:t>Both grammatical and discourse constraints are necessary to account for cross-</a:t>
            </a:r>
            <a:r>
              <a:rPr lang="en-US" dirty="0" err="1"/>
              <a:t>linguisitc</a:t>
            </a:r>
            <a:r>
              <a:rPr lang="en-US" dirty="0"/>
              <a:t> patterns of subject omission. </a:t>
            </a:r>
          </a:p>
        </p:txBody>
      </p:sp>
      <p:sp>
        <p:nvSpPr>
          <p:cNvPr id="4" name="Slide Number Placeholder 3"/>
          <p:cNvSpPr>
            <a:spLocks noGrp="1"/>
          </p:cNvSpPr>
          <p:nvPr>
            <p:ph type="sldNum" sz="quarter" idx="10"/>
          </p:nvPr>
        </p:nvSpPr>
        <p:spPr/>
        <p:txBody>
          <a:bodyPr/>
          <a:lstStyle/>
          <a:p>
            <a:fld id="{E05320BA-14AD-0F41-95C1-4D06AD9277D5}" type="slidenum">
              <a:rPr lang="en-US" smtClean="0"/>
              <a:t>27</a:t>
            </a:fld>
            <a:endParaRPr lang="en-US"/>
          </a:p>
        </p:txBody>
      </p:sp>
    </p:spTree>
    <p:extLst>
      <p:ext uri="{BB962C8B-B14F-4D97-AF65-F5344CB8AC3E}">
        <p14:creationId xmlns:p14="http://schemas.microsoft.com/office/powerpoint/2010/main" val="8713015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t>
            </a:r>
            <a:r>
              <a:rPr lang="en-US" dirty="0" err="1"/>
              <a:t>anlysis</a:t>
            </a:r>
            <a:r>
              <a:rPr lang="en-US" dirty="0"/>
              <a:t> is conducted on her Hebrew.</a:t>
            </a:r>
          </a:p>
          <a:p>
            <a:r>
              <a:rPr lang="en-US" dirty="0"/>
              <a:t>The fact that the subjects a re optional is not random, it is predictable when they should be used and when omitted. There is overall in the structure: OVERT SUBJECTS. The child might </a:t>
            </a:r>
            <a:r>
              <a:rPr lang="en-US" dirty="0" err="1"/>
              <a:t>analyse</a:t>
            </a:r>
            <a:r>
              <a:rPr lang="en-US" dirty="0"/>
              <a:t> that from the point of view of the unambiguous </a:t>
            </a:r>
            <a:r>
              <a:rPr lang="en-US" dirty="0" err="1"/>
              <a:t>sturctire</a:t>
            </a:r>
            <a:r>
              <a:rPr lang="en-US" dirty="0"/>
              <a:t> (overt) and apply it to Hebrew. </a:t>
            </a:r>
          </a:p>
          <a:p>
            <a:r>
              <a:rPr lang="en-US" dirty="0"/>
              <a:t>The child does not always </a:t>
            </a:r>
            <a:r>
              <a:rPr lang="en-US" dirty="0" err="1"/>
              <a:t>realise</a:t>
            </a:r>
            <a:r>
              <a:rPr lang="en-US" dirty="0"/>
              <a:t> subjects in pragmatically </a:t>
            </a:r>
            <a:r>
              <a:rPr lang="en-US" dirty="0" err="1"/>
              <a:t>unconvenient</a:t>
            </a:r>
            <a:r>
              <a:rPr lang="en-US" dirty="0"/>
              <a:t> contexts, but it does so much more frequently than the monolinguals.</a:t>
            </a:r>
          </a:p>
        </p:txBody>
      </p:sp>
      <p:sp>
        <p:nvSpPr>
          <p:cNvPr id="4" name="Slide Number Placeholder 3"/>
          <p:cNvSpPr>
            <a:spLocks noGrp="1"/>
          </p:cNvSpPr>
          <p:nvPr>
            <p:ph type="sldNum" sz="quarter" idx="10"/>
          </p:nvPr>
        </p:nvSpPr>
        <p:spPr/>
        <p:txBody>
          <a:bodyPr/>
          <a:lstStyle/>
          <a:p>
            <a:fld id="{E05320BA-14AD-0F41-95C1-4D06AD9277D5}" type="slidenum">
              <a:rPr lang="en-US" smtClean="0"/>
              <a:t>28</a:t>
            </a:fld>
            <a:endParaRPr lang="en-US"/>
          </a:p>
        </p:txBody>
      </p:sp>
    </p:spTree>
    <p:extLst>
      <p:ext uri="{BB962C8B-B14F-4D97-AF65-F5344CB8AC3E}">
        <p14:creationId xmlns:p14="http://schemas.microsoft.com/office/powerpoint/2010/main" val="34714303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t>
            </a:r>
            <a:r>
              <a:rPr lang="en-US" dirty="0" err="1"/>
              <a:t>noral</a:t>
            </a:r>
            <a:r>
              <a:rPr lang="en-US" dirty="0"/>
              <a:t> rate of development is what is important to divulgate to the general public, in order to encourage parents and schools systems that if there is a possibility for simultaneous bilingualism for the child it should be pursued</a:t>
            </a:r>
          </a:p>
        </p:txBody>
      </p:sp>
      <p:sp>
        <p:nvSpPr>
          <p:cNvPr id="4" name="Slide Number Placeholder 3"/>
          <p:cNvSpPr>
            <a:spLocks noGrp="1"/>
          </p:cNvSpPr>
          <p:nvPr>
            <p:ph type="sldNum" sz="quarter" idx="10"/>
          </p:nvPr>
        </p:nvSpPr>
        <p:spPr/>
        <p:txBody>
          <a:bodyPr/>
          <a:lstStyle/>
          <a:p>
            <a:fld id="{E05320BA-14AD-0F41-95C1-4D06AD9277D5}" type="slidenum">
              <a:rPr lang="en-US" smtClean="0"/>
              <a:t>29</a:t>
            </a:fld>
            <a:endParaRPr lang="en-US"/>
          </a:p>
        </p:txBody>
      </p:sp>
    </p:spTree>
    <p:extLst>
      <p:ext uri="{BB962C8B-B14F-4D97-AF65-F5344CB8AC3E}">
        <p14:creationId xmlns:p14="http://schemas.microsoft.com/office/powerpoint/2010/main" val="148151171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Experimental studies will help us see what a more standard development of a bilingual is.</a:t>
            </a:r>
          </a:p>
          <a:p>
            <a:r>
              <a:rPr lang="en-US" dirty="0"/>
              <a:t>So far most of the language combinations were English + a language, but mostly two </a:t>
            </a:r>
            <a:r>
              <a:rPr lang="en-US" dirty="0" err="1"/>
              <a:t>idoeuropean</a:t>
            </a:r>
            <a:r>
              <a:rPr lang="en-US" dirty="0"/>
              <a:t> </a:t>
            </a:r>
            <a:r>
              <a:rPr lang="en-US" dirty="0" err="1"/>
              <a:t>langauges</a:t>
            </a:r>
            <a:r>
              <a:rPr lang="en-US" dirty="0"/>
              <a:t>, more often languages spoken in Europe (</a:t>
            </a:r>
            <a:r>
              <a:rPr lang="en-US" dirty="0" err="1"/>
              <a:t>tere</a:t>
            </a:r>
            <a:r>
              <a:rPr lang="en-US" dirty="0"/>
              <a:t> are exceptions of course like with the case </a:t>
            </a:r>
            <a:r>
              <a:rPr lang="en-US" dirty="0" err="1"/>
              <a:t>stydy</a:t>
            </a:r>
            <a:r>
              <a:rPr lang="en-US" dirty="0"/>
              <a:t> on Hebrew, and </a:t>
            </a:r>
            <a:r>
              <a:rPr lang="en-US" dirty="0" err="1"/>
              <a:t>Shanley</a:t>
            </a:r>
            <a:r>
              <a:rPr lang="en-US" dirty="0"/>
              <a:t> Allen also has some combinations of Inuktitut).</a:t>
            </a:r>
          </a:p>
          <a:p>
            <a:r>
              <a:rPr lang="en-US" dirty="0"/>
              <a:t>Since CLI depends on the language combinations, it is crucial to study a wide array of these and establish the limits of the overlap as the cause. What if we had two </a:t>
            </a:r>
            <a:r>
              <a:rPr lang="en-US" dirty="0" err="1"/>
              <a:t>langauges</a:t>
            </a:r>
            <a:r>
              <a:rPr lang="en-US" dirty="0"/>
              <a:t> with no overlap? Is it even possible? There are very likely no languages without ambiguity but what if we find combinations in which an ambiguity of </a:t>
            </a:r>
            <a:r>
              <a:rPr lang="en-US" dirty="0" err="1"/>
              <a:t>Lnaguage</a:t>
            </a:r>
            <a:r>
              <a:rPr lang="en-US" dirty="0"/>
              <a:t> A is not supported </a:t>
            </a:r>
            <a:r>
              <a:rPr lang="en-US" dirty="0" err="1"/>
              <a:t>inLnaguage</a:t>
            </a:r>
            <a:r>
              <a:rPr lang="en-US" dirty="0"/>
              <a:t> B, as LB has a third option. </a:t>
            </a:r>
          </a:p>
        </p:txBody>
      </p:sp>
      <p:sp>
        <p:nvSpPr>
          <p:cNvPr id="4" name="Slide Number Placeholder 3"/>
          <p:cNvSpPr>
            <a:spLocks noGrp="1"/>
          </p:cNvSpPr>
          <p:nvPr>
            <p:ph type="sldNum" sz="quarter" idx="10"/>
          </p:nvPr>
        </p:nvSpPr>
        <p:spPr/>
        <p:txBody>
          <a:bodyPr/>
          <a:lstStyle/>
          <a:p>
            <a:fld id="{E05320BA-14AD-0F41-95C1-4D06AD9277D5}" type="slidenum">
              <a:rPr lang="en-US" smtClean="0"/>
              <a:t>30</a:t>
            </a:fld>
            <a:endParaRPr lang="en-US"/>
          </a:p>
        </p:txBody>
      </p:sp>
    </p:spTree>
    <p:extLst>
      <p:ext uri="{BB962C8B-B14F-4D97-AF65-F5344CB8AC3E}">
        <p14:creationId xmlns:p14="http://schemas.microsoft.com/office/powerpoint/2010/main" val="22913757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study of bilingualism has already given us so much, but this is a young discipline and there is still much to be discovered, for linguistic purposes but also for social aspects of the issue.  </a:t>
            </a:r>
          </a:p>
          <a:p>
            <a:r>
              <a:rPr lang="en-US" dirty="0"/>
              <a:t>Typical bilingual even for a certain language combination.</a:t>
            </a:r>
          </a:p>
          <a:p>
            <a:r>
              <a:rPr lang="en-US" dirty="0"/>
              <a:t>I am not saying that it is only Indo-European languages, but the case studies that I will show here are, and they represent the majority of the studies conducted </a:t>
            </a:r>
          </a:p>
        </p:txBody>
      </p:sp>
      <p:sp>
        <p:nvSpPr>
          <p:cNvPr id="4" name="Slide Number Placeholder 3"/>
          <p:cNvSpPr>
            <a:spLocks noGrp="1"/>
          </p:cNvSpPr>
          <p:nvPr>
            <p:ph type="sldNum" sz="quarter" idx="10"/>
          </p:nvPr>
        </p:nvSpPr>
        <p:spPr/>
        <p:txBody>
          <a:bodyPr/>
          <a:lstStyle/>
          <a:p>
            <a:fld id="{E05320BA-14AD-0F41-95C1-4D06AD9277D5}" type="slidenum">
              <a:rPr lang="en-US" smtClean="0"/>
              <a:t>5</a:t>
            </a:fld>
            <a:endParaRPr lang="en-US"/>
          </a:p>
        </p:txBody>
      </p:sp>
    </p:spTree>
    <p:extLst>
      <p:ext uri="{BB962C8B-B14F-4D97-AF65-F5344CB8AC3E}">
        <p14:creationId xmlns:p14="http://schemas.microsoft.com/office/powerpoint/2010/main" val="26159982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50 words are counted differently for L1 and 2L1. </a:t>
            </a:r>
            <a:r>
              <a:rPr lang="nb-NO" dirty="0" err="1"/>
              <a:t>bilingual</a:t>
            </a:r>
            <a:r>
              <a:rPr lang="nb-NO" dirty="0"/>
              <a:t> </a:t>
            </a:r>
            <a:r>
              <a:rPr lang="nb-NO" dirty="0" err="1"/>
              <a:t>children</a:t>
            </a:r>
            <a:r>
              <a:rPr lang="nb-NO" dirty="0"/>
              <a:t> must store </a:t>
            </a:r>
            <a:r>
              <a:rPr lang="nb-NO" dirty="0" err="1"/>
              <a:t>words</a:t>
            </a:r>
            <a:r>
              <a:rPr lang="nb-NO" dirty="0"/>
              <a:t> from </a:t>
            </a:r>
            <a:r>
              <a:rPr lang="nb-NO" dirty="0" err="1"/>
              <a:t>two</a:t>
            </a:r>
            <a:r>
              <a:rPr lang="nb-NO" dirty="0"/>
              <a:t> </a:t>
            </a:r>
            <a:r>
              <a:rPr lang="nb-NO" dirty="0" err="1"/>
              <a:t>languages</a:t>
            </a:r>
            <a:r>
              <a:rPr lang="nb-NO" dirty="0"/>
              <a:t>, not just </a:t>
            </a:r>
            <a:r>
              <a:rPr lang="nb-NO" dirty="0" err="1"/>
              <a:t>one</a:t>
            </a:r>
            <a:r>
              <a:rPr lang="nb-NO" dirty="0"/>
              <a:t>. As </a:t>
            </a:r>
            <a:r>
              <a:rPr lang="nb-NO" dirty="0" err="1"/>
              <a:t>well</a:t>
            </a:r>
            <a:r>
              <a:rPr lang="nb-NO" dirty="0"/>
              <a:t>, </a:t>
            </a:r>
            <a:r>
              <a:rPr lang="nb-NO" dirty="0" err="1"/>
              <a:t>because</a:t>
            </a:r>
            <a:r>
              <a:rPr lang="nb-NO" dirty="0"/>
              <a:t> </a:t>
            </a:r>
            <a:r>
              <a:rPr lang="nb-NO" dirty="0" err="1"/>
              <a:t>bilingual</a:t>
            </a:r>
            <a:r>
              <a:rPr lang="nb-NO" dirty="0"/>
              <a:t> </a:t>
            </a:r>
            <a:r>
              <a:rPr lang="nb-NO" dirty="0" err="1"/>
              <a:t>children</a:t>
            </a:r>
            <a:r>
              <a:rPr lang="nb-NO" dirty="0"/>
              <a:t> </a:t>
            </a:r>
            <a:r>
              <a:rPr lang="nb-NO" dirty="0" err="1"/>
              <a:t>learn</a:t>
            </a:r>
            <a:r>
              <a:rPr lang="nb-NO" dirty="0"/>
              <a:t> </a:t>
            </a:r>
            <a:r>
              <a:rPr lang="nb-NO" dirty="0" err="1"/>
              <a:t>words</a:t>
            </a:r>
            <a:r>
              <a:rPr lang="nb-NO" dirty="0"/>
              <a:t> in </a:t>
            </a:r>
            <a:r>
              <a:rPr lang="nb-NO" dirty="0" err="1"/>
              <a:t>each</a:t>
            </a:r>
            <a:r>
              <a:rPr lang="nb-NO" dirty="0"/>
              <a:t> </a:t>
            </a:r>
            <a:r>
              <a:rPr lang="nb-NO" dirty="0" err="1"/>
              <a:t>language</a:t>
            </a:r>
            <a:r>
              <a:rPr lang="nb-NO" dirty="0"/>
              <a:t> from different </a:t>
            </a:r>
            <a:r>
              <a:rPr lang="nb-NO" dirty="0" err="1"/>
              <a:t>people</a:t>
            </a:r>
            <a:r>
              <a:rPr lang="nb-NO" dirty="0"/>
              <a:t>, </a:t>
            </a:r>
            <a:r>
              <a:rPr lang="nb-NO" dirty="0" err="1"/>
              <a:t>they</a:t>
            </a:r>
            <a:r>
              <a:rPr lang="nb-NO" dirty="0"/>
              <a:t> </a:t>
            </a:r>
            <a:r>
              <a:rPr lang="nb-NO" dirty="0" err="1"/>
              <a:t>sometimes</a:t>
            </a:r>
            <a:r>
              <a:rPr lang="nb-NO" dirty="0"/>
              <a:t> </a:t>
            </a:r>
            <a:r>
              <a:rPr lang="nb-NO" dirty="0" err="1"/>
              <a:t>know</a:t>
            </a:r>
            <a:r>
              <a:rPr lang="nb-NO" dirty="0"/>
              <a:t> </a:t>
            </a:r>
            <a:r>
              <a:rPr lang="nb-NO" dirty="0" err="1"/>
              <a:t>certain</a:t>
            </a:r>
            <a:r>
              <a:rPr lang="nb-NO" dirty="0"/>
              <a:t> </a:t>
            </a:r>
            <a:r>
              <a:rPr lang="nb-NO" dirty="0" err="1"/>
              <a:t>words</a:t>
            </a:r>
            <a:r>
              <a:rPr lang="nb-NO" dirty="0"/>
              <a:t> in </a:t>
            </a:r>
            <a:r>
              <a:rPr lang="nb-NO" dirty="0" err="1"/>
              <a:t>one</a:t>
            </a:r>
            <a:r>
              <a:rPr lang="nb-NO" dirty="0"/>
              <a:t> </a:t>
            </a:r>
            <a:r>
              <a:rPr lang="nb-NO" dirty="0" err="1"/>
              <a:t>language</a:t>
            </a:r>
            <a:r>
              <a:rPr lang="nb-NO" dirty="0"/>
              <a:t> </a:t>
            </a:r>
            <a:r>
              <a:rPr lang="nb-NO" dirty="0" err="1"/>
              <a:t>but</a:t>
            </a:r>
            <a:r>
              <a:rPr lang="nb-NO" dirty="0"/>
              <a:t> not in </a:t>
            </a:r>
            <a:r>
              <a:rPr lang="nb-NO" dirty="0" err="1"/>
              <a:t>the</a:t>
            </a:r>
            <a:r>
              <a:rPr lang="nb-NO" dirty="0"/>
              <a:t> </a:t>
            </a:r>
            <a:r>
              <a:rPr lang="nb-NO" dirty="0" err="1"/>
              <a:t>other</a:t>
            </a:r>
            <a:r>
              <a:rPr lang="nb-NO" dirty="0"/>
              <a:t>. </a:t>
            </a:r>
            <a:r>
              <a:rPr lang="nb-NO" dirty="0" err="1"/>
              <a:t>When</a:t>
            </a:r>
            <a:r>
              <a:rPr lang="nb-NO" dirty="0"/>
              <a:t> </a:t>
            </a:r>
            <a:r>
              <a:rPr lang="nb-NO" dirty="0" err="1"/>
              <a:t>the</a:t>
            </a:r>
            <a:r>
              <a:rPr lang="nb-NO" dirty="0"/>
              <a:t> </a:t>
            </a:r>
            <a:r>
              <a:rPr lang="nb-NO" dirty="0" err="1"/>
              <a:t>vocabulary</a:t>
            </a:r>
            <a:r>
              <a:rPr lang="nb-NO" dirty="0"/>
              <a:t> </a:t>
            </a:r>
            <a:r>
              <a:rPr lang="nb-NO" dirty="0" err="1"/>
              <a:t>that</a:t>
            </a:r>
            <a:r>
              <a:rPr lang="nb-NO" dirty="0"/>
              <a:t> </a:t>
            </a:r>
            <a:r>
              <a:rPr lang="nb-NO" dirty="0" err="1"/>
              <a:t>bilingual</a:t>
            </a:r>
            <a:r>
              <a:rPr lang="nb-NO" dirty="0"/>
              <a:t> </a:t>
            </a:r>
            <a:r>
              <a:rPr lang="nb-NO" dirty="0" err="1"/>
              <a:t>children</a:t>
            </a:r>
            <a:r>
              <a:rPr lang="nb-NO" dirty="0"/>
              <a:t> </a:t>
            </a:r>
            <a:r>
              <a:rPr lang="nb-NO" dirty="0" err="1"/>
              <a:t>know</a:t>
            </a:r>
            <a:r>
              <a:rPr lang="nb-NO" dirty="0"/>
              <a:t> in </a:t>
            </a:r>
            <a:r>
              <a:rPr lang="nb-NO" dirty="0" err="1"/>
              <a:t>both</a:t>
            </a:r>
            <a:r>
              <a:rPr lang="nb-NO" dirty="0"/>
              <a:t> </a:t>
            </a:r>
            <a:r>
              <a:rPr lang="nb-NO" dirty="0" err="1"/>
              <a:t>languages</a:t>
            </a:r>
            <a:r>
              <a:rPr lang="nb-NO" dirty="0"/>
              <a:t> is </a:t>
            </a:r>
            <a:r>
              <a:rPr lang="nb-NO" dirty="0" err="1"/>
              <a:t>considered</a:t>
            </a:r>
            <a:r>
              <a:rPr lang="nb-NO" dirty="0"/>
              <a:t> </a:t>
            </a:r>
            <a:r>
              <a:rPr lang="nb-NO" dirty="0" err="1"/>
              <a:t>together</a:t>
            </a:r>
            <a:r>
              <a:rPr lang="nb-NO" dirty="0"/>
              <a:t>, </a:t>
            </a:r>
            <a:r>
              <a:rPr lang="nb-NO" dirty="0" err="1"/>
              <a:t>they</a:t>
            </a:r>
            <a:r>
              <a:rPr lang="nb-NO" dirty="0"/>
              <a:t> </a:t>
            </a:r>
            <a:r>
              <a:rPr lang="nb-NO" dirty="0" err="1"/>
              <a:t>generally</a:t>
            </a:r>
            <a:r>
              <a:rPr lang="nb-NO" dirty="0"/>
              <a:t> </a:t>
            </a:r>
            <a:r>
              <a:rPr lang="nb-NO" dirty="0" err="1"/>
              <a:t>know</a:t>
            </a:r>
            <a:r>
              <a:rPr lang="nb-NO" dirty="0"/>
              <a:t> </a:t>
            </a:r>
            <a:r>
              <a:rPr lang="nb-NO" dirty="0" err="1"/>
              <a:t>the</a:t>
            </a:r>
            <a:r>
              <a:rPr lang="nb-NO" dirty="0"/>
              <a:t> same </a:t>
            </a:r>
            <a:r>
              <a:rPr lang="nb-NO" dirty="0" err="1"/>
              <a:t>number</a:t>
            </a:r>
            <a:r>
              <a:rPr lang="nb-NO" dirty="0"/>
              <a:t> </a:t>
            </a:r>
            <a:r>
              <a:rPr lang="nb-NO" dirty="0" err="1"/>
              <a:t>of</a:t>
            </a:r>
            <a:r>
              <a:rPr lang="nb-NO" dirty="0"/>
              <a:t> </a:t>
            </a:r>
            <a:r>
              <a:rPr lang="nb-NO" dirty="0" err="1"/>
              <a:t>words</a:t>
            </a:r>
            <a:r>
              <a:rPr lang="nb-NO" dirty="0"/>
              <a:t> and have </a:t>
            </a:r>
            <a:r>
              <a:rPr lang="nb-NO" dirty="0" err="1"/>
              <a:t>the</a:t>
            </a:r>
            <a:r>
              <a:rPr lang="nb-NO" dirty="0"/>
              <a:t> same range </a:t>
            </a:r>
            <a:r>
              <a:rPr lang="nb-NO" dirty="0" err="1"/>
              <a:t>of</a:t>
            </a:r>
            <a:r>
              <a:rPr lang="nb-NO" dirty="0"/>
              <a:t> </a:t>
            </a:r>
            <a:r>
              <a:rPr lang="nb-NO" dirty="0" err="1"/>
              <a:t>vocabulary</a:t>
            </a:r>
            <a:r>
              <a:rPr lang="nb-NO" dirty="0"/>
              <a:t> as </a:t>
            </a:r>
            <a:r>
              <a:rPr lang="nb-NO" dirty="0" err="1"/>
              <a:t>their</a:t>
            </a:r>
            <a:r>
              <a:rPr lang="nb-NO" dirty="0"/>
              <a:t> </a:t>
            </a:r>
            <a:r>
              <a:rPr lang="nb-NO" dirty="0" err="1"/>
              <a:t>monolingual</a:t>
            </a:r>
            <a:r>
              <a:rPr lang="nb-NO" dirty="0"/>
              <a:t> peers.</a:t>
            </a:r>
            <a:endParaRPr lang="en-US" dirty="0"/>
          </a:p>
          <a:p>
            <a:r>
              <a:rPr lang="en-US" dirty="0"/>
              <a:t>We must keep in mind that there is a wide range of individual differences also in monolingual children, and that not all children develop at the same rate. The rate of what is normal is wide. </a:t>
            </a:r>
          </a:p>
          <a:p>
            <a:r>
              <a:rPr lang="en-US" dirty="0"/>
              <a:t>these wider range of structures will be the key for discussing CLI later on during this lecture.</a:t>
            </a:r>
          </a:p>
        </p:txBody>
      </p:sp>
      <p:sp>
        <p:nvSpPr>
          <p:cNvPr id="4" name="Slide Number Placeholder 3"/>
          <p:cNvSpPr>
            <a:spLocks noGrp="1"/>
          </p:cNvSpPr>
          <p:nvPr>
            <p:ph type="sldNum" sz="quarter" idx="10"/>
          </p:nvPr>
        </p:nvSpPr>
        <p:spPr/>
        <p:txBody>
          <a:bodyPr/>
          <a:lstStyle/>
          <a:p>
            <a:fld id="{E05320BA-14AD-0F41-95C1-4D06AD9277D5}" type="slidenum">
              <a:rPr lang="en-US" smtClean="0"/>
              <a:t>6</a:t>
            </a:fld>
            <a:endParaRPr lang="en-US"/>
          </a:p>
        </p:txBody>
      </p:sp>
    </p:spTree>
    <p:extLst>
      <p:ext uri="{BB962C8B-B14F-4D97-AF65-F5344CB8AC3E}">
        <p14:creationId xmlns:p14="http://schemas.microsoft.com/office/powerpoint/2010/main" val="19613309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the main </a:t>
            </a:r>
            <a:r>
              <a:rPr lang="en-US" dirty="0" err="1"/>
              <a:t>perspecitves</a:t>
            </a:r>
            <a:r>
              <a:rPr lang="en-US" dirty="0"/>
              <a:t> for bilingual acquisition.</a:t>
            </a:r>
          </a:p>
          <a:p>
            <a:r>
              <a:rPr lang="en-US" dirty="0"/>
              <a:t>First: </a:t>
            </a:r>
            <a:r>
              <a:rPr lang="en-US" dirty="0" err="1"/>
              <a:t>Arnberg</a:t>
            </a:r>
            <a:r>
              <a:rPr lang="en-US" dirty="0"/>
              <a:t> 1987, </a:t>
            </a:r>
            <a:r>
              <a:rPr lang="en-US" dirty="0" err="1"/>
              <a:t>leopold</a:t>
            </a:r>
            <a:r>
              <a:rPr lang="en-US" dirty="0"/>
              <a:t> 1994, </a:t>
            </a:r>
            <a:r>
              <a:rPr lang="en-US" dirty="0" err="1"/>
              <a:t>redlinger</a:t>
            </a:r>
            <a:r>
              <a:rPr lang="en-US" dirty="0"/>
              <a:t> &amp;Park 1980, Swain 1972, </a:t>
            </a:r>
            <a:r>
              <a:rPr lang="en-US" dirty="0" err="1"/>
              <a:t>Taeschner</a:t>
            </a:r>
            <a:r>
              <a:rPr lang="en-US" dirty="0"/>
              <a:t> 1983, </a:t>
            </a:r>
            <a:r>
              <a:rPr lang="en-US" dirty="0" err="1"/>
              <a:t>Toribio</a:t>
            </a:r>
            <a:r>
              <a:rPr lang="en-US" dirty="0"/>
              <a:t> &amp; Brown 1994, </a:t>
            </a:r>
            <a:r>
              <a:rPr lang="en-US" dirty="0" err="1"/>
              <a:t>Vihnam</a:t>
            </a:r>
            <a:r>
              <a:rPr lang="en-US" dirty="0"/>
              <a:t> 1982/85</a:t>
            </a:r>
          </a:p>
          <a:p>
            <a:r>
              <a:rPr lang="en-US" dirty="0"/>
              <a:t>I will not discuss this perspective any further since the ongoing research regarding this matter has established quite clearly that 2L1 children distinguish form early on between the two language systems.. Against: if 2L1 cannot differentiate between two systems then syntactic constructions should be identical in the two languages and they never are. </a:t>
            </a:r>
          </a:p>
          <a:p>
            <a:r>
              <a:rPr lang="en-US" dirty="0"/>
              <a:t>the fact that the children have two separate systems from early on does not mean that there are no differences between 2L1 and L1</a:t>
            </a:r>
          </a:p>
        </p:txBody>
      </p:sp>
      <p:sp>
        <p:nvSpPr>
          <p:cNvPr id="4" name="Slide Number Placeholder 3"/>
          <p:cNvSpPr>
            <a:spLocks noGrp="1"/>
          </p:cNvSpPr>
          <p:nvPr>
            <p:ph type="sldNum" sz="quarter" idx="10"/>
          </p:nvPr>
        </p:nvSpPr>
        <p:spPr/>
        <p:txBody>
          <a:bodyPr/>
          <a:lstStyle/>
          <a:p>
            <a:fld id="{E05320BA-14AD-0F41-95C1-4D06AD9277D5}" type="slidenum">
              <a:rPr lang="en-US" smtClean="0"/>
              <a:t>7</a:t>
            </a:fld>
            <a:endParaRPr lang="en-US"/>
          </a:p>
        </p:txBody>
      </p:sp>
    </p:spTree>
    <p:extLst>
      <p:ext uri="{BB962C8B-B14F-4D97-AF65-F5344CB8AC3E}">
        <p14:creationId xmlns:p14="http://schemas.microsoft.com/office/powerpoint/2010/main" val="30247970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second approach relates to dominance</a:t>
            </a:r>
          </a:p>
        </p:txBody>
      </p:sp>
      <p:sp>
        <p:nvSpPr>
          <p:cNvPr id="4" name="Slide Number Placeholder 3"/>
          <p:cNvSpPr>
            <a:spLocks noGrp="1"/>
          </p:cNvSpPr>
          <p:nvPr>
            <p:ph type="sldNum" sz="quarter" idx="10"/>
          </p:nvPr>
        </p:nvSpPr>
        <p:spPr/>
        <p:txBody>
          <a:bodyPr/>
          <a:lstStyle/>
          <a:p>
            <a:fld id="{E05320BA-14AD-0F41-95C1-4D06AD9277D5}" type="slidenum">
              <a:rPr lang="en-US" smtClean="0"/>
              <a:t>8</a:t>
            </a:fld>
            <a:endParaRPr lang="en-US"/>
          </a:p>
        </p:txBody>
      </p:sp>
    </p:spTree>
    <p:extLst>
      <p:ext uri="{BB962C8B-B14F-4D97-AF65-F5344CB8AC3E}">
        <p14:creationId xmlns:p14="http://schemas.microsoft.com/office/powerpoint/2010/main" val="29119467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second approach relates to dominance</a:t>
            </a:r>
          </a:p>
        </p:txBody>
      </p:sp>
      <p:sp>
        <p:nvSpPr>
          <p:cNvPr id="4" name="Slide Number Placeholder 3"/>
          <p:cNvSpPr>
            <a:spLocks noGrp="1"/>
          </p:cNvSpPr>
          <p:nvPr>
            <p:ph type="sldNum" sz="quarter" idx="10"/>
          </p:nvPr>
        </p:nvSpPr>
        <p:spPr/>
        <p:txBody>
          <a:bodyPr/>
          <a:lstStyle/>
          <a:p>
            <a:fld id="{E05320BA-14AD-0F41-95C1-4D06AD9277D5}" type="slidenum">
              <a:rPr lang="en-US" smtClean="0"/>
              <a:t>9</a:t>
            </a:fld>
            <a:endParaRPr lang="en-US"/>
          </a:p>
        </p:txBody>
      </p:sp>
    </p:spTree>
    <p:extLst>
      <p:ext uri="{BB962C8B-B14F-4D97-AF65-F5344CB8AC3E}">
        <p14:creationId xmlns:p14="http://schemas.microsoft.com/office/powerpoint/2010/main" val="15771591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However, as we will see later with one of the case studies, the influence is from faster to slower developing language, but it is related to specific grammatical domains and its schedule of development in the monolinguals. as the structures of the languages do not develop at the same pace. </a:t>
            </a:r>
          </a:p>
        </p:txBody>
      </p:sp>
      <p:sp>
        <p:nvSpPr>
          <p:cNvPr id="4" name="Slide Number Placeholder 3"/>
          <p:cNvSpPr>
            <a:spLocks noGrp="1"/>
          </p:cNvSpPr>
          <p:nvPr>
            <p:ph type="sldNum" sz="quarter" idx="10"/>
          </p:nvPr>
        </p:nvSpPr>
        <p:spPr/>
        <p:txBody>
          <a:bodyPr/>
          <a:lstStyle/>
          <a:p>
            <a:fld id="{E05320BA-14AD-0F41-95C1-4D06AD9277D5}" type="slidenum">
              <a:rPr lang="en-US" smtClean="0"/>
              <a:t>10</a:t>
            </a:fld>
            <a:endParaRPr lang="en-US"/>
          </a:p>
        </p:txBody>
      </p:sp>
    </p:spTree>
    <p:extLst>
      <p:ext uri="{BB962C8B-B14F-4D97-AF65-F5344CB8AC3E}">
        <p14:creationId xmlns:p14="http://schemas.microsoft.com/office/powerpoint/2010/main" val="10512830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fact that the children have two separate systems from early on does not mean that there are no differences between 2L1 and L1</a:t>
            </a:r>
          </a:p>
        </p:txBody>
      </p:sp>
      <p:sp>
        <p:nvSpPr>
          <p:cNvPr id="4" name="Slide Number Placeholder 3"/>
          <p:cNvSpPr>
            <a:spLocks noGrp="1"/>
          </p:cNvSpPr>
          <p:nvPr>
            <p:ph type="sldNum" sz="quarter" idx="10"/>
          </p:nvPr>
        </p:nvSpPr>
        <p:spPr/>
        <p:txBody>
          <a:bodyPr/>
          <a:lstStyle/>
          <a:p>
            <a:fld id="{E05320BA-14AD-0F41-95C1-4D06AD9277D5}" type="slidenum">
              <a:rPr lang="en-US" smtClean="0"/>
              <a:t>11</a:t>
            </a:fld>
            <a:endParaRPr lang="en-US"/>
          </a:p>
        </p:txBody>
      </p:sp>
    </p:spTree>
    <p:extLst>
      <p:ext uri="{BB962C8B-B14F-4D97-AF65-F5344CB8AC3E}">
        <p14:creationId xmlns:p14="http://schemas.microsoft.com/office/powerpoint/2010/main" val="1096356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tellysbilde">
    <p:spTree>
      <p:nvGrpSpPr>
        <p:cNvPr id="1" name=""/>
        <p:cNvGrpSpPr/>
        <p:nvPr/>
      </p:nvGrpSpPr>
      <p:grpSpPr>
        <a:xfrm>
          <a:off x="0" y="0"/>
          <a:ext cx="0" cy="0"/>
          <a:chOff x="0" y="0"/>
          <a:chExt cx="0" cy="0"/>
        </a:xfrm>
      </p:grpSpPr>
      <p:sp>
        <p:nvSpPr>
          <p:cNvPr id="9" name="Rektangel 8"/>
          <p:cNvSpPr/>
          <p:nvPr userDrawn="1"/>
        </p:nvSpPr>
        <p:spPr>
          <a:xfrm>
            <a:off x="2" y="0"/>
            <a:ext cx="9144000" cy="6858000"/>
          </a:xfrm>
          <a:prstGeom prst="rect">
            <a:avLst/>
          </a:prstGeom>
          <a:gradFill flip="none" rotWithShape="1">
            <a:gsLst>
              <a:gs pos="100000">
                <a:schemeClr val="accent1"/>
              </a:gs>
              <a:gs pos="0">
                <a:schemeClr val="accent4">
                  <a:lumMod val="60000"/>
                  <a:lumOff val="40000"/>
                </a:schemeClr>
              </a:gs>
            </a:gsLst>
            <a:lin ang="132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noProof="0">
              <a:latin typeface="Arial" pitchFamily="34" charset="0"/>
              <a:cs typeface="Arial" pitchFamily="34" charset="0"/>
            </a:endParaRPr>
          </a:p>
        </p:txBody>
      </p:sp>
      <p:sp>
        <p:nvSpPr>
          <p:cNvPr id="2" name="Tittel 1"/>
          <p:cNvSpPr>
            <a:spLocks noGrp="1"/>
          </p:cNvSpPr>
          <p:nvPr>
            <p:ph type="ctrTitle"/>
          </p:nvPr>
        </p:nvSpPr>
        <p:spPr>
          <a:xfrm>
            <a:off x="685800" y="1910403"/>
            <a:ext cx="7772400" cy="1470025"/>
          </a:xfrm>
        </p:spPr>
        <p:txBody>
          <a:bodyPr/>
          <a:lstStyle>
            <a:lvl1pPr>
              <a:defRPr>
                <a:latin typeface="Arial" pitchFamily="34" charset="0"/>
                <a:cs typeface="Arial" pitchFamily="34" charset="0"/>
              </a:defRPr>
            </a:lvl1pPr>
          </a:lstStyle>
          <a:p>
            <a:r>
              <a:rPr lang="en-US" noProof="0"/>
              <a:t>Click to edit Master title style</a:t>
            </a:r>
          </a:p>
        </p:txBody>
      </p:sp>
      <p:sp>
        <p:nvSpPr>
          <p:cNvPr id="3" name="Undertittel 2"/>
          <p:cNvSpPr>
            <a:spLocks noGrp="1"/>
          </p:cNvSpPr>
          <p:nvPr>
            <p:ph type="subTitle" idx="1"/>
          </p:nvPr>
        </p:nvSpPr>
        <p:spPr>
          <a:xfrm>
            <a:off x="694365" y="3666178"/>
            <a:ext cx="7763835" cy="1752600"/>
          </a:xfrm>
        </p:spPr>
        <p:txBody>
          <a:bodyPr/>
          <a:lstStyle>
            <a:lvl1pPr marL="0" indent="0" algn="l">
              <a:buNone/>
              <a:defRPr sz="1400">
                <a:solidFill>
                  <a:srgbClr val="000000"/>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a:t>Click to edit Master subtitle style</a:t>
            </a:r>
          </a:p>
        </p:txBody>
      </p:sp>
      <p:cxnSp>
        <p:nvCxnSpPr>
          <p:cNvPr id="15" name="Rett linje 14"/>
          <p:cNvCxnSpPr/>
          <p:nvPr userDrawn="1"/>
        </p:nvCxnSpPr>
        <p:spPr>
          <a:xfrm flipV="1">
            <a:off x="2190060" y="3750273"/>
            <a:ext cx="6953942" cy="3107727"/>
          </a:xfrm>
          <a:prstGeom prst="line">
            <a:avLst/>
          </a:prstGeom>
          <a:ln w="25400" cap="flat" cmpd="sng" algn="ctr">
            <a:solidFill>
              <a:schemeClr val="accent4">
                <a:lumMod val="60000"/>
                <a:lumOff val="40000"/>
                <a:alpha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7" name="Rett linje 16"/>
          <p:cNvCxnSpPr/>
          <p:nvPr userDrawn="1"/>
        </p:nvCxnSpPr>
        <p:spPr>
          <a:xfrm rot="16200000" flipH="1">
            <a:off x="4816284" y="3694065"/>
            <a:ext cx="4297813" cy="2030055"/>
          </a:xfrm>
          <a:prstGeom prst="line">
            <a:avLst/>
          </a:prstGeom>
          <a:ln w="19050" cap="flat" cmpd="sng" algn="ctr">
            <a:solidFill>
              <a:schemeClr val="accent4">
                <a:lumMod val="60000"/>
                <a:lumOff val="40000"/>
                <a:alpha val="6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 name="Rett linje 17"/>
          <p:cNvCxnSpPr/>
          <p:nvPr userDrawn="1"/>
        </p:nvCxnSpPr>
        <p:spPr>
          <a:xfrm>
            <a:off x="5370147" y="4006212"/>
            <a:ext cx="3773855" cy="1504193"/>
          </a:xfrm>
          <a:prstGeom prst="line">
            <a:avLst/>
          </a:prstGeom>
          <a:ln w="19050" cap="flat" cmpd="sng" algn="ctr">
            <a:solidFill>
              <a:schemeClr val="accent4">
                <a:lumMod val="60000"/>
                <a:lumOff val="40000"/>
                <a:alpha val="2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2" name="Rett linje 11"/>
          <p:cNvCxnSpPr/>
          <p:nvPr userDrawn="1"/>
        </p:nvCxnSpPr>
        <p:spPr>
          <a:xfrm rot="5400000">
            <a:off x="2187498" y="2118964"/>
            <a:ext cx="6858000" cy="2620072"/>
          </a:xfrm>
          <a:prstGeom prst="line">
            <a:avLst/>
          </a:prstGeom>
          <a:ln w="50800" cap="flat" cmpd="sng" algn="ctr">
            <a:solidFill>
              <a:srgbClr val="F1B523"/>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8" name="Rett linje 27"/>
          <p:cNvCxnSpPr/>
          <p:nvPr userDrawn="1"/>
        </p:nvCxnSpPr>
        <p:spPr>
          <a:xfrm>
            <a:off x="790575" y="3470437"/>
            <a:ext cx="4579572" cy="1588"/>
          </a:xfrm>
          <a:prstGeom prst="line">
            <a:avLst/>
          </a:prstGeom>
          <a:ln w="12700" cap="flat" cmpd="sng" algn="ctr">
            <a:solidFill>
              <a:schemeClr val="bg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20" name="Bilde 19" descr="LogoNorsk.png"/>
          <p:cNvPicPr>
            <a:picLocks noChangeAspect="1"/>
          </p:cNvPicPr>
          <p:nvPr userDrawn="1"/>
        </p:nvPicPr>
        <p:blipFill>
          <a:blip r:embed="rId2"/>
          <a:stretch>
            <a:fillRect/>
          </a:stretch>
        </p:blipFill>
        <p:spPr>
          <a:xfrm>
            <a:off x="8137049" y="5990437"/>
            <a:ext cx="532755" cy="532755"/>
          </a:xfrm>
          <a:prstGeom prst="rect">
            <a:avLst/>
          </a:prstGeom>
        </p:spPr>
      </p:pic>
      <p:pic>
        <p:nvPicPr>
          <p:cNvPr id="21" name="Bilde 20" descr="UiT_Navn_en_blaa1.png"/>
          <p:cNvPicPr>
            <a:picLocks noChangeAspect="1"/>
          </p:cNvPicPr>
          <p:nvPr userDrawn="1"/>
        </p:nvPicPr>
        <p:blipFill>
          <a:blip r:embed="rId3"/>
          <a:stretch>
            <a:fillRect/>
          </a:stretch>
        </p:blipFill>
        <p:spPr>
          <a:xfrm>
            <a:off x="0" y="0"/>
            <a:ext cx="1360025" cy="228671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en-US" noProof="0"/>
              <a:t>Click to edit Master title style</a:t>
            </a:r>
          </a:p>
        </p:txBody>
      </p:sp>
      <p:sp>
        <p:nvSpPr>
          <p:cNvPr id="3" name="Plassholder for innhold 2"/>
          <p:cNvSpPr>
            <a:spLocks noGrp="1"/>
          </p:cNvSpPr>
          <p:nvPr>
            <p:ph idx="1"/>
          </p:nvPr>
        </p:nvSpPr>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Plassholder for dato 3"/>
          <p:cNvSpPr>
            <a:spLocks noGrp="1"/>
          </p:cNvSpPr>
          <p:nvPr>
            <p:ph type="dt" sz="half" idx="10"/>
          </p:nvPr>
        </p:nvSpPr>
        <p:spPr/>
        <p:txBody>
          <a:bodyPr/>
          <a:lstStyle/>
          <a:p>
            <a:fld id="{8C631C02-C415-7744-9223-8680077D234F}" type="datetime1">
              <a:rPr lang="nb-NO" noProof="0" smtClean="0"/>
              <a:t>19.02.2018</a:t>
            </a:fld>
            <a:endParaRPr lang="en-US" noProof="0"/>
          </a:p>
        </p:txBody>
      </p:sp>
      <p:sp>
        <p:nvSpPr>
          <p:cNvPr id="5" name="Plassholder for bunntekst 4"/>
          <p:cNvSpPr>
            <a:spLocks noGrp="1"/>
          </p:cNvSpPr>
          <p:nvPr>
            <p:ph type="ftr" sz="quarter" idx="11"/>
          </p:nvPr>
        </p:nvSpPr>
        <p:spPr/>
        <p:txBody>
          <a:bodyPr/>
          <a:lstStyle/>
          <a:p>
            <a:endParaRPr lang="en-US" noProof="0"/>
          </a:p>
        </p:txBody>
      </p:sp>
      <p:sp>
        <p:nvSpPr>
          <p:cNvPr id="6" name="Plassholder for lysbildenummer 5"/>
          <p:cNvSpPr>
            <a:spLocks noGrp="1"/>
          </p:cNvSpPr>
          <p:nvPr>
            <p:ph type="sldNum" sz="quarter" idx="12"/>
          </p:nvPr>
        </p:nvSpPr>
        <p:spPr/>
        <p:txBody>
          <a:bodyPr/>
          <a:lstStyle/>
          <a:p>
            <a:fld id="{48967F36-0B61-F749-ACDB-F36D75792314}" type="slidenum">
              <a:rPr lang="en-US" noProof="0" smtClean="0"/>
              <a:pPr/>
              <a:t>‹#›</a:t>
            </a:fld>
            <a:endParaRPr lang="en-US" noProof="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en-US" noProof="0"/>
              <a:t>Click to edit Master title style</a:t>
            </a:r>
          </a:p>
        </p:txBody>
      </p:sp>
      <p:sp>
        <p:nvSpPr>
          <p:cNvPr id="3" name="Plassholder for innhold 2"/>
          <p:cNvSpPr>
            <a:spLocks noGrp="1"/>
          </p:cNvSpPr>
          <p:nvPr>
            <p:ph sz="half" idx="1"/>
          </p:nvPr>
        </p:nvSpPr>
        <p:spPr>
          <a:xfrm>
            <a:off x="670298" y="1837780"/>
            <a:ext cx="3710050" cy="4288383"/>
          </a:xfrm>
        </p:spPr>
        <p:txBody>
          <a:bodyPr/>
          <a:lstStyle>
            <a:lvl1pPr>
              <a:defRPr sz="1800"/>
            </a:lvl1pPr>
            <a:lvl2pPr>
              <a:defRPr sz="1800"/>
            </a:lvl2pPr>
            <a:lvl3pPr>
              <a:defRPr sz="1800"/>
            </a:lvl3pPr>
            <a:lvl4pPr>
              <a:defRPr sz="1400"/>
            </a:lvl4pPr>
            <a:lvl5pPr>
              <a:defRPr sz="1400"/>
            </a:lvl5pPr>
            <a:lvl6pPr>
              <a:defRPr sz="1800"/>
            </a:lvl6pPr>
            <a:lvl7pPr>
              <a:defRPr sz="1800"/>
            </a:lvl7pPr>
            <a:lvl8pPr>
              <a:defRPr sz="1800"/>
            </a:lvl8pPr>
            <a:lvl9pPr>
              <a:defRPr sz="1800"/>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5" name="Plassholder for dato 4"/>
          <p:cNvSpPr>
            <a:spLocks noGrp="1"/>
          </p:cNvSpPr>
          <p:nvPr>
            <p:ph type="dt" sz="half" idx="10"/>
          </p:nvPr>
        </p:nvSpPr>
        <p:spPr/>
        <p:txBody>
          <a:bodyPr/>
          <a:lstStyle/>
          <a:p>
            <a:fld id="{F1A669ED-ED36-A54F-A3AC-C2826A464CD7}" type="datetime1">
              <a:rPr lang="nb-NO" noProof="0" smtClean="0"/>
              <a:t>19.02.2018</a:t>
            </a:fld>
            <a:endParaRPr lang="en-US" noProof="0"/>
          </a:p>
        </p:txBody>
      </p:sp>
      <p:sp>
        <p:nvSpPr>
          <p:cNvPr id="6" name="Plassholder for bunntekst 5"/>
          <p:cNvSpPr>
            <a:spLocks noGrp="1"/>
          </p:cNvSpPr>
          <p:nvPr>
            <p:ph type="ftr" sz="quarter" idx="11"/>
          </p:nvPr>
        </p:nvSpPr>
        <p:spPr/>
        <p:txBody>
          <a:bodyPr/>
          <a:lstStyle/>
          <a:p>
            <a:endParaRPr lang="en-US" noProof="0"/>
          </a:p>
        </p:txBody>
      </p:sp>
      <p:sp>
        <p:nvSpPr>
          <p:cNvPr id="7" name="Plassholder for lysbildenummer 6"/>
          <p:cNvSpPr>
            <a:spLocks noGrp="1"/>
          </p:cNvSpPr>
          <p:nvPr>
            <p:ph type="sldNum" sz="quarter" idx="12"/>
          </p:nvPr>
        </p:nvSpPr>
        <p:spPr/>
        <p:txBody>
          <a:bodyPr/>
          <a:lstStyle/>
          <a:p>
            <a:fld id="{48967F36-0B61-F749-ACDB-F36D75792314}" type="slidenum">
              <a:rPr lang="en-US" noProof="0" smtClean="0"/>
              <a:pPr/>
              <a:t>‹#›</a:t>
            </a:fld>
            <a:endParaRPr lang="en-US" noProof="0"/>
          </a:p>
        </p:txBody>
      </p:sp>
      <p:sp>
        <p:nvSpPr>
          <p:cNvPr id="8" name="Plassholder for innhold 2"/>
          <p:cNvSpPr>
            <a:spLocks noGrp="1"/>
          </p:cNvSpPr>
          <p:nvPr>
            <p:ph sz="half" idx="13"/>
          </p:nvPr>
        </p:nvSpPr>
        <p:spPr>
          <a:xfrm>
            <a:off x="4840364" y="1837780"/>
            <a:ext cx="3710050" cy="4288383"/>
          </a:xfrm>
        </p:spPr>
        <p:txBody>
          <a:bodyPr/>
          <a:lstStyle>
            <a:lvl1pPr>
              <a:defRPr sz="1800"/>
            </a:lvl1pPr>
            <a:lvl2pPr>
              <a:defRPr sz="1800"/>
            </a:lvl2pPr>
            <a:lvl3pPr>
              <a:defRPr sz="1800"/>
            </a:lvl3pPr>
            <a:lvl4pPr>
              <a:defRPr sz="1400"/>
            </a:lvl4pPr>
            <a:lvl5pPr>
              <a:defRPr sz="1400"/>
            </a:lvl5pPr>
            <a:lvl6pPr>
              <a:defRPr sz="1800"/>
            </a:lvl6pPr>
            <a:lvl7pPr>
              <a:defRPr sz="1800"/>
            </a:lvl7pPr>
            <a:lvl8pPr>
              <a:defRPr sz="1800"/>
            </a:lvl8pPr>
            <a:lvl9pPr>
              <a:defRPr sz="1800"/>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en-US" noProof="0"/>
              <a:t>Click to edit Master title style</a:t>
            </a:r>
          </a:p>
        </p:txBody>
      </p:sp>
      <p:sp>
        <p:nvSpPr>
          <p:cNvPr id="3" name="Plassholder for dato 2"/>
          <p:cNvSpPr>
            <a:spLocks noGrp="1"/>
          </p:cNvSpPr>
          <p:nvPr>
            <p:ph type="dt" sz="half" idx="10"/>
          </p:nvPr>
        </p:nvSpPr>
        <p:spPr/>
        <p:txBody>
          <a:bodyPr/>
          <a:lstStyle/>
          <a:p>
            <a:fld id="{6AFB6ECD-F0FC-354B-B22F-EA6A09C8A19E}" type="datetime1">
              <a:rPr lang="nb-NO" noProof="0" smtClean="0"/>
              <a:t>19.02.2018</a:t>
            </a:fld>
            <a:endParaRPr lang="en-US" noProof="0"/>
          </a:p>
        </p:txBody>
      </p:sp>
      <p:sp>
        <p:nvSpPr>
          <p:cNvPr id="4" name="Plassholder for bunntekst 3"/>
          <p:cNvSpPr>
            <a:spLocks noGrp="1"/>
          </p:cNvSpPr>
          <p:nvPr>
            <p:ph type="ftr" sz="quarter" idx="11"/>
          </p:nvPr>
        </p:nvSpPr>
        <p:spPr/>
        <p:txBody>
          <a:bodyPr/>
          <a:lstStyle/>
          <a:p>
            <a:endParaRPr lang="en-US" noProof="0"/>
          </a:p>
        </p:txBody>
      </p:sp>
      <p:sp>
        <p:nvSpPr>
          <p:cNvPr id="5" name="Plassholder for lysbildenummer 4"/>
          <p:cNvSpPr>
            <a:spLocks noGrp="1"/>
          </p:cNvSpPr>
          <p:nvPr>
            <p:ph type="sldNum" sz="quarter" idx="12"/>
          </p:nvPr>
        </p:nvSpPr>
        <p:spPr/>
        <p:txBody>
          <a:bodyPr/>
          <a:lstStyle/>
          <a:p>
            <a:fld id="{48967F36-0B61-F749-ACDB-F36D75792314}" type="slidenum">
              <a:rPr lang="en-US" noProof="0" smtClean="0"/>
              <a:pPr/>
              <a:t>‹#›</a:t>
            </a:fld>
            <a:endParaRPr lang="en-US" noProof="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5" name="Rektangel 4"/>
          <p:cNvSpPr/>
          <p:nvPr userDrawn="1"/>
        </p:nvSpPr>
        <p:spPr>
          <a:xfrm>
            <a:off x="2" y="0"/>
            <a:ext cx="9144000" cy="6858000"/>
          </a:xfrm>
          <a:prstGeom prst="rect">
            <a:avLst/>
          </a:prstGeom>
          <a:gradFill>
            <a:gsLst>
              <a:gs pos="54000">
                <a:schemeClr val="bg1"/>
              </a:gs>
              <a:gs pos="100000">
                <a:schemeClr val="accent1">
                  <a:tint val="50000"/>
                  <a:shade val="100000"/>
                  <a:satMod val="350000"/>
                  <a:alpha val="54000"/>
                </a:schemeClr>
              </a:gs>
            </a:gsLst>
            <a:lin ang="33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noProof="0"/>
          </a:p>
        </p:txBody>
      </p:sp>
      <p:sp>
        <p:nvSpPr>
          <p:cNvPr id="2" name="Plassholder for dato 1"/>
          <p:cNvSpPr>
            <a:spLocks noGrp="1"/>
          </p:cNvSpPr>
          <p:nvPr>
            <p:ph type="dt" sz="half" idx="10"/>
          </p:nvPr>
        </p:nvSpPr>
        <p:spPr/>
        <p:txBody>
          <a:bodyPr/>
          <a:lstStyle/>
          <a:p>
            <a:fld id="{709BA531-B166-E445-A51F-BCD18DDCCA83}" type="datetime1">
              <a:rPr lang="nb-NO" noProof="0" smtClean="0"/>
              <a:t>19.02.2018</a:t>
            </a:fld>
            <a:endParaRPr lang="en-US" noProof="0"/>
          </a:p>
        </p:txBody>
      </p:sp>
      <p:sp>
        <p:nvSpPr>
          <p:cNvPr id="3" name="Plassholder for bunntekst 2"/>
          <p:cNvSpPr>
            <a:spLocks noGrp="1"/>
          </p:cNvSpPr>
          <p:nvPr>
            <p:ph type="ftr" sz="quarter" idx="11"/>
          </p:nvPr>
        </p:nvSpPr>
        <p:spPr/>
        <p:txBody>
          <a:bodyPr/>
          <a:lstStyle/>
          <a:p>
            <a:endParaRPr lang="en-US" noProof="0"/>
          </a:p>
        </p:txBody>
      </p:sp>
      <p:sp>
        <p:nvSpPr>
          <p:cNvPr id="4" name="Plassholder for lysbildenummer 3"/>
          <p:cNvSpPr>
            <a:spLocks noGrp="1"/>
          </p:cNvSpPr>
          <p:nvPr>
            <p:ph type="sldNum" sz="quarter" idx="12"/>
          </p:nvPr>
        </p:nvSpPr>
        <p:spPr/>
        <p:txBody>
          <a:bodyPr/>
          <a:lstStyle/>
          <a:p>
            <a:fld id="{48967F36-0B61-F749-ACDB-F36D75792314}" type="slidenum">
              <a:rPr lang="en-US" noProof="0" smtClean="0"/>
              <a:pPr/>
              <a:t>‹#›</a:t>
            </a:fld>
            <a:endParaRPr lang="en-US" noProof="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gendefinert oppsett">
    <p:spTree>
      <p:nvGrpSpPr>
        <p:cNvPr id="1" name=""/>
        <p:cNvGrpSpPr/>
        <p:nvPr/>
      </p:nvGrpSpPr>
      <p:grpSpPr>
        <a:xfrm>
          <a:off x="0" y="0"/>
          <a:ext cx="0" cy="0"/>
          <a:chOff x="0" y="0"/>
          <a:chExt cx="0" cy="0"/>
        </a:xfrm>
      </p:grpSpPr>
      <p:sp>
        <p:nvSpPr>
          <p:cNvPr id="3" name="Plassholder for dato 2"/>
          <p:cNvSpPr>
            <a:spLocks noGrp="1"/>
          </p:cNvSpPr>
          <p:nvPr>
            <p:ph type="dt" sz="half" idx="10"/>
          </p:nvPr>
        </p:nvSpPr>
        <p:spPr/>
        <p:txBody>
          <a:bodyPr/>
          <a:lstStyle/>
          <a:p>
            <a:fld id="{0FC04AFC-20D4-8E4F-9A1F-CC150E895F9C}" type="datetime1">
              <a:rPr lang="nb-NO" noProof="0" smtClean="0"/>
              <a:t>19.02.2018</a:t>
            </a:fld>
            <a:endParaRPr lang="en-US" noProof="0"/>
          </a:p>
        </p:txBody>
      </p:sp>
      <p:sp>
        <p:nvSpPr>
          <p:cNvPr id="4" name="Plassholder for bunntekst 3"/>
          <p:cNvSpPr>
            <a:spLocks noGrp="1"/>
          </p:cNvSpPr>
          <p:nvPr>
            <p:ph type="ftr" sz="quarter" idx="11"/>
          </p:nvPr>
        </p:nvSpPr>
        <p:spPr/>
        <p:txBody>
          <a:bodyPr/>
          <a:lstStyle/>
          <a:p>
            <a:endParaRPr lang="en-US" noProof="0"/>
          </a:p>
        </p:txBody>
      </p:sp>
      <p:sp>
        <p:nvSpPr>
          <p:cNvPr id="5" name="Plassholder for lysbildenummer 4"/>
          <p:cNvSpPr>
            <a:spLocks noGrp="1"/>
          </p:cNvSpPr>
          <p:nvPr>
            <p:ph type="sldNum" sz="quarter" idx="12"/>
          </p:nvPr>
        </p:nvSpPr>
        <p:spPr/>
        <p:txBody>
          <a:bodyPr/>
          <a:lstStyle/>
          <a:p>
            <a:fld id="{48967F36-0B61-F749-ACDB-F36D75792314}" type="slidenum">
              <a:rPr lang="en-US" noProof="0" smtClean="0"/>
              <a:pPr/>
              <a:t>‹#›</a:t>
            </a:fld>
            <a:endParaRPr lang="en-US" noProof="0"/>
          </a:p>
        </p:txBody>
      </p:sp>
      <p:sp>
        <p:nvSpPr>
          <p:cNvPr id="7" name="Rektangel 6"/>
          <p:cNvSpPr/>
          <p:nvPr userDrawn="1"/>
        </p:nvSpPr>
        <p:spPr>
          <a:xfrm>
            <a:off x="2" y="0"/>
            <a:ext cx="9144000" cy="6858000"/>
          </a:xfrm>
          <a:prstGeom prst="rect">
            <a:avLst/>
          </a:prstGeom>
          <a:gradFill flip="none" rotWithShape="1">
            <a:gsLst>
              <a:gs pos="100000">
                <a:schemeClr val="accent1"/>
              </a:gs>
              <a:gs pos="0">
                <a:schemeClr val="accent4">
                  <a:lumMod val="60000"/>
                  <a:lumOff val="40000"/>
                </a:schemeClr>
              </a:gs>
            </a:gsLst>
            <a:lin ang="132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noProof="0"/>
          </a:p>
        </p:txBody>
      </p:sp>
      <p:sp>
        <p:nvSpPr>
          <p:cNvPr id="9" name="Undertittel 2"/>
          <p:cNvSpPr>
            <a:spLocks noGrp="1"/>
          </p:cNvSpPr>
          <p:nvPr>
            <p:ph type="subTitle" idx="1"/>
          </p:nvPr>
        </p:nvSpPr>
        <p:spPr>
          <a:xfrm>
            <a:off x="694365" y="3666178"/>
            <a:ext cx="7763835" cy="1752600"/>
          </a:xfrm>
        </p:spPr>
        <p:txBody>
          <a:bodyPr/>
          <a:lstStyle>
            <a:lvl1pPr marL="0" indent="0" algn="l">
              <a:buNone/>
              <a:defRPr sz="1400">
                <a:solidFill>
                  <a:srgbClr val="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a:t>Click to edit Master subtitle style</a:t>
            </a:r>
          </a:p>
        </p:txBody>
      </p:sp>
      <p:cxnSp>
        <p:nvCxnSpPr>
          <p:cNvPr id="10" name="Rett linje 9"/>
          <p:cNvCxnSpPr/>
          <p:nvPr userDrawn="1"/>
        </p:nvCxnSpPr>
        <p:spPr>
          <a:xfrm flipV="1">
            <a:off x="2190060" y="3750273"/>
            <a:ext cx="6953942" cy="3107727"/>
          </a:xfrm>
          <a:prstGeom prst="line">
            <a:avLst/>
          </a:prstGeom>
          <a:ln w="25400" cap="flat" cmpd="sng" algn="ctr">
            <a:solidFill>
              <a:schemeClr val="accent4">
                <a:lumMod val="60000"/>
                <a:lumOff val="40000"/>
                <a:alpha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1" name="Rett linje 10"/>
          <p:cNvCxnSpPr/>
          <p:nvPr userDrawn="1"/>
        </p:nvCxnSpPr>
        <p:spPr>
          <a:xfrm rot="16200000" flipH="1">
            <a:off x="4816284" y="3694065"/>
            <a:ext cx="4297813" cy="2030055"/>
          </a:xfrm>
          <a:prstGeom prst="line">
            <a:avLst/>
          </a:prstGeom>
          <a:ln w="19050" cap="flat" cmpd="sng" algn="ctr">
            <a:solidFill>
              <a:schemeClr val="accent4">
                <a:lumMod val="60000"/>
                <a:lumOff val="40000"/>
                <a:alpha val="6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2" name="Rett linje 11"/>
          <p:cNvCxnSpPr/>
          <p:nvPr userDrawn="1"/>
        </p:nvCxnSpPr>
        <p:spPr>
          <a:xfrm>
            <a:off x="5370147" y="4006212"/>
            <a:ext cx="3773855" cy="1504193"/>
          </a:xfrm>
          <a:prstGeom prst="line">
            <a:avLst/>
          </a:prstGeom>
          <a:ln w="19050" cap="flat" cmpd="sng" algn="ctr">
            <a:solidFill>
              <a:schemeClr val="accent4">
                <a:lumMod val="60000"/>
                <a:lumOff val="40000"/>
                <a:alpha val="2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3" name="Rett linje 12"/>
          <p:cNvCxnSpPr/>
          <p:nvPr userDrawn="1"/>
        </p:nvCxnSpPr>
        <p:spPr>
          <a:xfrm rot="5400000">
            <a:off x="2187498" y="2118964"/>
            <a:ext cx="6858000" cy="2620072"/>
          </a:xfrm>
          <a:prstGeom prst="line">
            <a:avLst/>
          </a:prstGeom>
          <a:ln w="50800" cap="flat" cmpd="sng" algn="ctr">
            <a:solidFill>
              <a:srgbClr val="F1B523"/>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6" name="Undertittel 2"/>
          <p:cNvSpPr txBox="1">
            <a:spLocks/>
          </p:cNvSpPr>
          <p:nvPr userDrawn="1"/>
        </p:nvSpPr>
        <p:spPr>
          <a:xfrm>
            <a:off x="706461" y="5870703"/>
            <a:ext cx="7763835" cy="374996"/>
          </a:xfrm>
          <a:prstGeom prst="rect">
            <a:avLst/>
          </a:prstGeom>
        </p:spPr>
        <p:txBody>
          <a:bodyPr vert="horz" lIns="91440" tIns="45720" rIns="91440" bIns="45720" rtlCol="0">
            <a:normAutofit/>
          </a:bodyPr>
          <a:lstStyle>
            <a:lvl1pPr marL="0" indent="0" algn="l">
              <a:buNone/>
              <a:defRPr sz="1400">
                <a:solidFill>
                  <a:srgbClr val="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1400" b="1" i="0" u="none" strike="noStrike" kern="1200" cap="none" spc="0" normalizeH="0" baseline="0" noProof="0">
                <a:ln>
                  <a:noFill/>
                </a:ln>
                <a:solidFill>
                  <a:srgbClr val="000000"/>
                </a:solidFill>
                <a:effectLst/>
                <a:uLnTx/>
                <a:uFillTx/>
                <a:latin typeface="Open Sans"/>
                <a:ea typeface="+mn-ea"/>
                <a:cs typeface="Open Sans"/>
              </a:rPr>
              <a:t>uit.no</a:t>
            </a:r>
          </a:p>
        </p:txBody>
      </p:sp>
      <p:pic>
        <p:nvPicPr>
          <p:cNvPr id="17" name="Bilde 16" descr="LogoNorsk.png"/>
          <p:cNvPicPr>
            <a:picLocks noChangeAspect="1"/>
          </p:cNvPicPr>
          <p:nvPr userDrawn="1"/>
        </p:nvPicPr>
        <p:blipFill>
          <a:blip r:embed="rId2"/>
          <a:stretch>
            <a:fillRect/>
          </a:stretch>
        </p:blipFill>
        <p:spPr>
          <a:xfrm>
            <a:off x="8137049" y="5990437"/>
            <a:ext cx="532755" cy="532755"/>
          </a:xfrm>
          <a:prstGeom prst="rect">
            <a:avLst/>
          </a:prstGeom>
        </p:spPr>
      </p:pic>
      <p:pic>
        <p:nvPicPr>
          <p:cNvPr id="18" name="Bilde 17" descr="UiT_Navn_en_blaa1.png"/>
          <p:cNvPicPr>
            <a:picLocks noChangeAspect="1"/>
          </p:cNvPicPr>
          <p:nvPr userDrawn="1"/>
        </p:nvPicPr>
        <p:blipFill>
          <a:blip r:embed="rId3"/>
          <a:stretch>
            <a:fillRect/>
          </a:stretch>
        </p:blipFill>
        <p:spPr>
          <a:xfrm>
            <a:off x="0" y="0"/>
            <a:ext cx="1360025" cy="228671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ktangel 7"/>
          <p:cNvSpPr/>
          <p:nvPr/>
        </p:nvSpPr>
        <p:spPr>
          <a:xfrm>
            <a:off x="0" y="0"/>
            <a:ext cx="9144000" cy="6858000"/>
          </a:xfrm>
          <a:prstGeom prst="rect">
            <a:avLst/>
          </a:prstGeom>
          <a:gradFill>
            <a:gsLst>
              <a:gs pos="54000">
                <a:schemeClr val="bg1"/>
              </a:gs>
              <a:gs pos="100000">
                <a:schemeClr val="accent1">
                  <a:tint val="50000"/>
                  <a:shade val="100000"/>
                  <a:satMod val="350000"/>
                  <a:alpha val="54000"/>
                </a:schemeClr>
              </a:gs>
            </a:gsLst>
            <a:lin ang="33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nn-NO">
              <a:latin typeface="Arial" pitchFamily="34" charset="0"/>
              <a:cs typeface="Arial" pitchFamily="34" charset="0"/>
            </a:endParaRPr>
          </a:p>
        </p:txBody>
      </p:sp>
      <p:sp>
        <p:nvSpPr>
          <p:cNvPr id="2" name="Plassholder for tittel 1"/>
          <p:cNvSpPr>
            <a:spLocks noGrp="1"/>
          </p:cNvSpPr>
          <p:nvPr>
            <p:ph type="title"/>
          </p:nvPr>
        </p:nvSpPr>
        <p:spPr>
          <a:xfrm>
            <a:off x="670298" y="300207"/>
            <a:ext cx="7880116" cy="1216926"/>
          </a:xfrm>
          <a:prstGeom prst="rect">
            <a:avLst/>
          </a:prstGeom>
        </p:spPr>
        <p:txBody>
          <a:bodyPr vert="horz" lIns="91440" tIns="45720" rIns="91440" bIns="45720" rtlCol="0" anchor="b">
            <a:normAutofit/>
          </a:bodyPr>
          <a:lstStyle/>
          <a:p>
            <a:r>
              <a:rPr lang="nb-NO" dirty="0"/>
              <a:t>Klikk for å redigere tittelstil</a:t>
            </a:r>
            <a:endParaRPr lang="nn-NO" dirty="0"/>
          </a:p>
        </p:txBody>
      </p:sp>
      <p:sp>
        <p:nvSpPr>
          <p:cNvPr id="3" name="Plassholder for tekst 2"/>
          <p:cNvSpPr>
            <a:spLocks noGrp="1"/>
          </p:cNvSpPr>
          <p:nvPr>
            <p:ph type="body" idx="1"/>
          </p:nvPr>
        </p:nvSpPr>
        <p:spPr>
          <a:xfrm>
            <a:off x="670298" y="1751183"/>
            <a:ext cx="7888582" cy="4374980"/>
          </a:xfrm>
          <a:prstGeom prst="rect">
            <a:avLst/>
          </a:prstGeom>
        </p:spPr>
        <p:txBody>
          <a:bodyPr vert="horz" lIns="91440" tIns="45720" rIns="91440" bIns="45720" rtlCol="0">
            <a:normAutofit/>
          </a:bodyPr>
          <a:lstStyle/>
          <a:p>
            <a:pPr lvl="0"/>
            <a:r>
              <a:rPr lang="nb-NO" dirty="0"/>
              <a:t>Klikk for å redigere tekststiler i malen</a:t>
            </a:r>
          </a:p>
          <a:p>
            <a:pPr lvl="1"/>
            <a:r>
              <a:rPr lang="nb-NO" dirty="0"/>
              <a:t>Andre nivå</a:t>
            </a:r>
          </a:p>
          <a:p>
            <a:pPr lvl="2"/>
            <a:r>
              <a:rPr lang="nb-NO" dirty="0"/>
              <a:t>Tredje nivå</a:t>
            </a:r>
          </a:p>
          <a:p>
            <a:pPr lvl="3"/>
            <a:r>
              <a:rPr lang="nb-NO" dirty="0"/>
              <a:t>Fjerde nivå</a:t>
            </a:r>
          </a:p>
          <a:p>
            <a:pPr lvl="4"/>
            <a:r>
              <a:rPr lang="nb-NO" dirty="0"/>
              <a:t>Femte nivå</a:t>
            </a:r>
            <a:endParaRPr lang="nn-NO" dirty="0"/>
          </a:p>
        </p:txBody>
      </p:sp>
      <p:sp>
        <p:nvSpPr>
          <p:cNvPr id="4" name="Plassholder for dato 3"/>
          <p:cNvSpPr>
            <a:spLocks noGrp="1"/>
          </p:cNvSpPr>
          <p:nvPr>
            <p:ph type="dt" sz="half" idx="2"/>
          </p:nvPr>
        </p:nvSpPr>
        <p:spPr>
          <a:xfrm>
            <a:off x="712374" y="6356350"/>
            <a:ext cx="647649" cy="365125"/>
          </a:xfrm>
          <a:prstGeom prst="rect">
            <a:avLst/>
          </a:prstGeom>
        </p:spPr>
        <p:txBody>
          <a:bodyPr vert="horz" lIns="91440" tIns="45720" rIns="91440" bIns="45720" rtlCol="0" anchor="ctr"/>
          <a:lstStyle>
            <a:lvl1pPr algn="l">
              <a:defRPr sz="900">
                <a:solidFill>
                  <a:schemeClr val="tx1">
                    <a:tint val="75000"/>
                  </a:schemeClr>
                </a:solidFill>
                <a:latin typeface="Arial" pitchFamily="34" charset="0"/>
                <a:cs typeface="Arial" pitchFamily="34" charset="0"/>
              </a:defRPr>
            </a:lvl1pPr>
          </a:lstStyle>
          <a:p>
            <a:fld id="{19C7B2B5-2864-7246-93FA-E3C6BBFC529F}" type="datetime1">
              <a:rPr lang="nb-NO" smtClean="0"/>
              <a:t>19.02.2018</a:t>
            </a:fld>
            <a:endParaRPr lang="nn-NO" dirty="0"/>
          </a:p>
        </p:txBody>
      </p:sp>
      <p:sp>
        <p:nvSpPr>
          <p:cNvPr id="5" name="Plassholder for bunntekst 4"/>
          <p:cNvSpPr>
            <a:spLocks noGrp="1"/>
          </p:cNvSpPr>
          <p:nvPr>
            <p:ph type="ftr" sz="quarter" idx="3"/>
          </p:nvPr>
        </p:nvSpPr>
        <p:spPr>
          <a:xfrm>
            <a:off x="1491193" y="6356350"/>
            <a:ext cx="2895600" cy="365125"/>
          </a:xfrm>
          <a:prstGeom prst="rect">
            <a:avLst/>
          </a:prstGeom>
        </p:spPr>
        <p:txBody>
          <a:bodyPr vert="horz" lIns="91440" tIns="45720" rIns="91440" bIns="45720" rtlCol="0" anchor="ctr"/>
          <a:lstStyle>
            <a:lvl1pPr algn="l">
              <a:defRPr sz="1000">
                <a:solidFill>
                  <a:schemeClr val="tx1">
                    <a:tint val="75000"/>
                  </a:schemeClr>
                </a:solidFill>
                <a:latin typeface="Arial" pitchFamily="34" charset="0"/>
                <a:cs typeface="Arial" pitchFamily="34" charset="0"/>
              </a:defRPr>
            </a:lvl1pPr>
          </a:lstStyle>
          <a:p>
            <a:endParaRPr lang="nn-NO" dirty="0"/>
          </a:p>
        </p:txBody>
      </p:sp>
      <p:sp>
        <p:nvSpPr>
          <p:cNvPr id="6" name="Plassholder for lysbildenummer 5"/>
          <p:cNvSpPr>
            <a:spLocks noGrp="1"/>
          </p:cNvSpPr>
          <p:nvPr>
            <p:ph type="sldNum" sz="quarter" idx="4"/>
          </p:nvPr>
        </p:nvSpPr>
        <p:spPr>
          <a:xfrm>
            <a:off x="6553198" y="6356350"/>
            <a:ext cx="1827096" cy="365125"/>
          </a:xfrm>
          <a:prstGeom prst="rect">
            <a:avLst/>
          </a:prstGeom>
        </p:spPr>
        <p:txBody>
          <a:bodyPr vert="horz" lIns="91440" tIns="45720" rIns="91440" bIns="45720" rtlCol="0" anchor="ctr"/>
          <a:lstStyle>
            <a:lvl1pPr algn="r">
              <a:defRPr sz="1200">
                <a:solidFill>
                  <a:schemeClr val="tx1">
                    <a:tint val="75000"/>
                  </a:schemeClr>
                </a:solidFill>
                <a:latin typeface="Arial" pitchFamily="34" charset="0"/>
                <a:cs typeface="Arial" pitchFamily="34" charset="0"/>
              </a:defRPr>
            </a:lvl1pPr>
          </a:lstStyle>
          <a:p>
            <a:fld id="{48967F36-0B61-F749-ACDB-F36D75792314}" type="slidenum">
              <a:rPr lang="nn-NO" smtClean="0"/>
              <a:pPr/>
              <a:t>‹#›</a:t>
            </a:fld>
            <a:endParaRPr lang="nn-NO" dirty="0"/>
          </a:p>
        </p:txBody>
      </p:sp>
      <p:cxnSp>
        <p:nvCxnSpPr>
          <p:cNvPr id="10" name="Rett linje 9"/>
          <p:cNvCxnSpPr/>
          <p:nvPr/>
        </p:nvCxnSpPr>
        <p:spPr>
          <a:xfrm rot="5400000">
            <a:off x="7719374" y="5433376"/>
            <a:ext cx="2085544" cy="763704"/>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2" name="Rett linje 11"/>
          <p:cNvCxnSpPr/>
          <p:nvPr/>
        </p:nvCxnSpPr>
        <p:spPr>
          <a:xfrm rot="10800000" flipV="1">
            <a:off x="6927454" y="5850106"/>
            <a:ext cx="2216545" cy="1007893"/>
          </a:xfrm>
          <a:prstGeom prst="line">
            <a:avLst/>
          </a:prstGeom>
          <a:ln>
            <a:solidFill>
              <a:schemeClr val="accent3">
                <a:alpha val="16000"/>
              </a:schemeClr>
            </a:solidFill>
          </a:ln>
          <a:effectLst/>
        </p:spPr>
        <p:style>
          <a:lnRef idx="2">
            <a:schemeClr val="accent1"/>
          </a:lnRef>
          <a:fillRef idx="0">
            <a:schemeClr val="accent1"/>
          </a:fillRef>
          <a:effectRef idx="1">
            <a:schemeClr val="accent1"/>
          </a:effectRef>
          <a:fontRef idx="minor">
            <a:schemeClr val="tx1"/>
          </a:fontRef>
        </p:style>
      </p:cxnSp>
      <p:cxnSp>
        <p:nvCxnSpPr>
          <p:cNvPr id="14" name="Rett linje 13"/>
          <p:cNvCxnSpPr/>
          <p:nvPr/>
        </p:nvCxnSpPr>
        <p:spPr>
          <a:xfrm rot="5400000">
            <a:off x="8334479" y="6048478"/>
            <a:ext cx="1161841" cy="457200"/>
          </a:xfrm>
          <a:prstGeom prst="line">
            <a:avLst/>
          </a:prstGeom>
          <a:ln w="19050" cap="flat" cmpd="sng" algn="ctr">
            <a:solidFill>
              <a:schemeClr val="accent1">
                <a:alpha val="6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6" name="Rett linje 15"/>
          <p:cNvCxnSpPr/>
          <p:nvPr/>
        </p:nvCxnSpPr>
        <p:spPr>
          <a:xfrm>
            <a:off x="770100" y="1603376"/>
            <a:ext cx="7788780" cy="1588"/>
          </a:xfrm>
          <a:prstGeom prst="line">
            <a:avLst/>
          </a:prstGeom>
          <a:ln w="12700" cap="flat" cmpd="sng" algn="ctr">
            <a:solidFill>
              <a:schemeClr val="accent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 id="2147483656" r:id="rId6"/>
  </p:sldLayoutIdLst>
  <p:hf hdr="0" ftr="0" dt="0"/>
  <p:txStyles>
    <p:titleStyle>
      <a:lvl1pPr algn="l" defTabSz="457200" rtl="0" eaLnBrk="1" latinLnBrk="0" hangingPunct="1">
        <a:spcBef>
          <a:spcPct val="0"/>
        </a:spcBef>
        <a:buNone/>
        <a:defRPr sz="2600" b="1" i="0" kern="1200">
          <a:solidFill>
            <a:schemeClr val="tx1"/>
          </a:solidFill>
          <a:latin typeface="Arial" pitchFamily="34" charset="0"/>
          <a:ea typeface="+mj-ea"/>
          <a:cs typeface="Arial" pitchFamily="34" charset="0"/>
        </a:defRPr>
      </a:lvl1pPr>
    </p:titleStyle>
    <p:bodyStyle>
      <a:lvl1pPr marL="342900" indent="-342900" algn="l" defTabSz="457200" rtl="0" eaLnBrk="1" latinLnBrk="0" hangingPunct="1">
        <a:spcBef>
          <a:spcPct val="20000"/>
        </a:spcBef>
        <a:buFont typeface="Arial"/>
        <a:buChar char="•"/>
        <a:defRPr sz="1800" kern="1200">
          <a:solidFill>
            <a:schemeClr val="tx1"/>
          </a:solidFill>
          <a:latin typeface="Arial" pitchFamily="34" charset="0"/>
          <a:ea typeface="+mn-ea"/>
          <a:cs typeface="Arial" pitchFamily="34" charset="0"/>
        </a:defRPr>
      </a:lvl1pPr>
      <a:lvl2pPr marL="742950" indent="-285750" algn="l" defTabSz="457200" rtl="0" eaLnBrk="1" latinLnBrk="0" hangingPunct="1">
        <a:spcBef>
          <a:spcPct val="20000"/>
        </a:spcBef>
        <a:buFont typeface="Arial"/>
        <a:buChar char="–"/>
        <a:defRPr sz="1800" kern="1200">
          <a:solidFill>
            <a:schemeClr val="tx1"/>
          </a:solidFill>
          <a:latin typeface="Arial" pitchFamily="34" charset="0"/>
          <a:ea typeface="+mn-ea"/>
          <a:cs typeface="Arial" pitchFamily="34" charset="0"/>
        </a:defRPr>
      </a:lvl2pPr>
      <a:lvl3pPr marL="1143000" indent="-228600" algn="l" defTabSz="457200" rtl="0" eaLnBrk="1" latinLnBrk="0" hangingPunct="1">
        <a:spcBef>
          <a:spcPct val="20000"/>
        </a:spcBef>
        <a:buFont typeface="Arial"/>
        <a:buChar char="•"/>
        <a:defRPr sz="1400" kern="1200">
          <a:solidFill>
            <a:schemeClr val="tx1"/>
          </a:solidFill>
          <a:latin typeface="Arial" pitchFamily="34" charset="0"/>
          <a:ea typeface="+mn-ea"/>
          <a:cs typeface="Arial" pitchFamily="34" charset="0"/>
        </a:defRPr>
      </a:lvl3pPr>
      <a:lvl4pPr marL="1600200" indent="-228600" algn="l" defTabSz="457200" rtl="0" eaLnBrk="1" latinLnBrk="0" hangingPunct="1">
        <a:spcBef>
          <a:spcPct val="20000"/>
        </a:spcBef>
        <a:buFont typeface="Arial"/>
        <a:buChar char="–"/>
        <a:defRPr sz="1400" kern="1200">
          <a:solidFill>
            <a:schemeClr val="tx1"/>
          </a:solidFill>
          <a:latin typeface="Arial" pitchFamily="34" charset="0"/>
          <a:ea typeface="+mn-ea"/>
          <a:cs typeface="Arial" pitchFamily="34" charset="0"/>
        </a:defRPr>
      </a:lvl4pPr>
      <a:lvl5pPr marL="2057400" indent="-228600" algn="l" defTabSz="457200" rtl="0" eaLnBrk="1" latinLnBrk="0" hangingPunct="1">
        <a:spcBef>
          <a:spcPct val="20000"/>
        </a:spcBef>
        <a:buFont typeface="Arial"/>
        <a:buChar char="»"/>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n-NO"/>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marta.velnic.net/" TargetMode="External"/><Relationship Id="rId2" Type="http://schemas.openxmlformats.org/officeDocument/2006/relationships/hyperlink" Target="mailto:marta.Velnic@uit.no" TargetMode="Externa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p:txBody>
          <a:bodyPr/>
          <a:lstStyle/>
          <a:p>
            <a:r>
              <a:rPr lang="en-US" dirty="0"/>
              <a:t>The Acquisition of Syntax in Bilingual Children</a:t>
            </a:r>
          </a:p>
        </p:txBody>
      </p:sp>
      <p:sp>
        <p:nvSpPr>
          <p:cNvPr id="3" name="Undertittel 2"/>
          <p:cNvSpPr>
            <a:spLocks noGrp="1"/>
          </p:cNvSpPr>
          <p:nvPr>
            <p:ph type="subTitle" idx="1"/>
          </p:nvPr>
        </p:nvSpPr>
        <p:spPr/>
        <p:txBody>
          <a:bodyPr/>
          <a:lstStyle/>
          <a:p>
            <a:r>
              <a:rPr lang="en-US" dirty="0"/>
              <a:t>Marta </a:t>
            </a:r>
            <a:r>
              <a:rPr lang="en-US" dirty="0" err="1"/>
              <a:t>Velni</a:t>
            </a:r>
            <a:r>
              <a:rPr lang="hr-HR" dirty="0" err="1"/>
              <a:t>ć</a:t>
            </a:r>
            <a:endParaRPr lang="en-US" dirty="0"/>
          </a:p>
          <a:p>
            <a:r>
              <a:rPr lang="en-US" dirty="0"/>
              <a:t>Trial lecture</a:t>
            </a:r>
          </a:p>
          <a:p>
            <a:r>
              <a:rPr lang="en-US" dirty="0" err="1"/>
              <a:t>Tromsø</a:t>
            </a:r>
            <a:r>
              <a:rPr lang="en-US" dirty="0"/>
              <a:t>, 22.2.2018.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318415-9640-9949-9BC7-382018314116}"/>
              </a:ext>
            </a:extLst>
          </p:cNvPr>
          <p:cNvSpPr>
            <a:spLocks noGrp="1"/>
          </p:cNvSpPr>
          <p:nvPr>
            <p:ph type="title"/>
          </p:nvPr>
        </p:nvSpPr>
        <p:spPr/>
        <p:txBody>
          <a:bodyPr/>
          <a:lstStyle/>
          <a:p>
            <a:r>
              <a:rPr lang="en-US" dirty="0"/>
              <a:t>Bilingual Bootstrapping (</a:t>
            </a:r>
            <a:r>
              <a:rPr lang="en-US" dirty="0" err="1"/>
              <a:t>Gawlitzek-Maiwald</a:t>
            </a:r>
            <a:r>
              <a:rPr lang="en-US" dirty="0"/>
              <a:t> &amp; Tracy 1996)</a:t>
            </a:r>
          </a:p>
        </p:txBody>
      </p:sp>
      <p:sp>
        <p:nvSpPr>
          <p:cNvPr id="3" name="Content Placeholder 2">
            <a:extLst>
              <a:ext uri="{FF2B5EF4-FFF2-40B4-BE49-F238E27FC236}">
                <a16:creationId xmlns:a16="http://schemas.microsoft.com/office/drawing/2014/main" id="{837B3B38-F0FE-8F44-89B6-D53B16E11478}"/>
              </a:ext>
            </a:extLst>
          </p:cNvPr>
          <p:cNvSpPr>
            <a:spLocks noGrp="1"/>
          </p:cNvSpPr>
          <p:nvPr>
            <p:ph idx="1"/>
          </p:nvPr>
        </p:nvSpPr>
        <p:spPr/>
        <p:txBody>
          <a:bodyPr/>
          <a:lstStyle/>
          <a:p>
            <a:r>
              <a:rPr lang="en-US" dirty="0"/>
              <a:t>Language mixing helps the bilingual child bridge lexical and structural gaps</a:t>
            </a:r>
          </a:p>
          <a:p>
            <a:r>
              <a:rPr lang="en-US" dirty="0"/>
              <a:t>Bootstrapping: </a:t>
            </a:r>
            <a:r>
              <a:rPr lang="en-US" i="1" dirty="0"/>
              <a:t>a partially written compiler could be used to compile extensions of itself </a:t>
            </a:r>
          </a:p>
          <a:p>
            <a:r>
              <a:rPr lang="en-US" b="1" dirty="0"/>
              <a:t>Bilingual Bootstrapping</a:t>
            </a:r>
            <a:r>
              <a:rPr lang="en-US" dirty="0"/>
              <a:t>: something that has been acquired in language A fulfills a booster function for language B</a:t>
            </a:r>
          </a:p>
          <a:p>
            <a:r>
              <a:rPr lang="en-US" dirty="0"/>
              <a:t>The influence should be </a:t>
            </a:r>
            <a:r>
              <a:rPr lang="en-US" b="1" dirty="0"/>
              <a:t>unilateral</a:t>
            </a:r>
            <a:r>
              <a:rPr lang="en-US" dirty="0"/>
              <a:t> from the stronger to the weaker language (D</a:t>
            </a:r>
            <a:r>
              <a:rPr lang="nb-NO" dirty="0" err="1"/>
              <a:t>ö</a:t>
            </a:r>
            <a:r>
              <a:rPr lang="en-US" dirty="0" err="1"/>
              <a:t>pke</a:t>
            </a:r>
            <a:r>
              <a:rPr lang="en-US" dirty="0"/>
              <a:t> 2000)</a:t>
            </a:r>
          </a:p>
          <a:p>
            <a:r>
              <a:rPr lang="en-US" dirty="0"/>
              <a:t>Language mixing as a temporary relief strategy</a:t>
            </a:r>
          </a:p>
          <a:p>
            <a:r>
              <a:rPr lang="en-US" dirty="0"/>
              <a:t>Monolinguals resort to placeholders of various kind, bilingual children may engage in bootstrapping</a:t>
            </a:r>
          </a:p>
          <a:p>
            <a:endParaRPr lang="en-US" dirty="0"/>
          </a:p>
        </p:txBody>
      </p:sp>
      <p:sp>
        <p:nvSpPr>
          <p:cNvPr id="4" name="Slide Number Placeholder 3">
            <a:extLst>
              <a:ext uri="{FF2B5EF4-FFF2-40B4-BE49-F238E27FC236}">
                <a16:creationId xmlns:a16="http://schemas.microsoft.com/office/drawing/2014/main" id="{EA181465-9C23-F245-A3A4-6BD509783CEE}"/>
              </a:ext>
            </a:extLst>
          </p:cNvPr>
          <p:cNvSpPr>
            <a:spLocks noGrp="1"/>
          </p:cNvSpPr>
          <p:nvPr>
            <p:ph type="sldNum" sz="quarter" idx="12"/>
          </p:nvPr>
        </p:nvSpPr>
        <p:spPr/>
        <p:txBody>
          <a:bodyPr/>
          <a:lstStyle/>
          <a:p>
            <a:fld id="{48967F36-0B61-F749-ACDB-F36D75792314}" type="slidenum">
              <a:rPr lang="en-US" noProof="0" smtClean="0"/>
              <a:pPr/>
              <a:t>10</a:t>
            </a:fld>
            <a:endParaRPr lang="en-US" noProof="0"/>
          </a:p>
        </p:txBody>
      </p:sp>
    </p:spTree>
    <p:extLst>
      <p:ext uri="{BB962C8B-B14F-4D97-AF65-F5344CB8AC3E}">
        <p14:creationId xmlns:p14="http://schemas.microsoft.com/office/powerpoint/2010/main" val="3238790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1F3F5-2A06-B146-BD3C-6EDE79E0AD24}"/>
              </a:ext>
            </a:extLst>
          </p:cNvPr>
          <p:cNvSpPr>
            <a:spLocks noGrp="1"/>
          </p:cNvSpPr>
          <p:nvPr>
            <p:ph type="title"/>
          </p:nvPr>
        </p:nvSpPr>
        <p:spPr/>
        <p:txBody>
          <a:bodyPr>
            <a:normAutofit/>
          </a:bodyPr>
          <a:lstStyle/>
          <a:p>
            <a:r>
              <a:rPr lang="en-US" dirty="0"/>
              <a:t>Theoretical perspectives of 2L1</a:t>
            </a:r>
          </a:p>
        </p:txBody>
      </p:sp>
      <p:sp>
        <p:nvSpPr>
          <p:cNvPr id="3" name="Content Placeholder 2">
            <a:extLst>
              <a:ext uri="{FF2B5EF4-FFF2-40B4-BE49-F238E27FC236}">
                <a16:creationId xmlns:a16="http://schemas.microsoft.com/office/drawing/2014/main" id="{8C71819D-67B0-4340-8305-C632B41A557E}"/>
              </a:ext>
            </a:extLst>
          </p:cNvPr>
          <p:cNvSpPr>
            <a:spLocks noGrp="1"/>
          </p:cNvSpPr>
          <p:nvPr>
            <p:ph idx="1"/>
          </p:nvPr>
        </p:nvSpPr>
        <p:spPr>
          <a:xfrm>
            <a:off x="670298" y="1751183"/>
            <a:ext cx="7888582" cy="4058774"/>
          </a:xfrm>
        </p:spPr>
        <p:txBody>
          <a:bodyPr>
            <a:normAutofit/>
          </a:bodyPr>
          <a:lstStyle/>
          <a:p>
            <a:r>
              <a:rPr lang="en-US" b="1" dirty="0"/>
              <a:t>Single-system hypothesis/ Unitary Language System (ULS)</a:t>
            </a:r>
            <a:r>
              <a:rPr lang="en-US" dirty="0"/>
              <a:t>: initially the child develops one system for both languages; first they separate the lexical items, and in a later stage two distinct grammatical systems develop (</a:t>
            </a:r>
            <a:r>
              <a:rPr lang="en-US" dirty="0" err="1"/>
              <a:t>Volterra</a:t>
            </a:r>
            <a:r>
              <a:rPr lang="en-US" dirty="0"/>
              <a:t> &amp; </a:t>
            </a:r>
            <a:r>
              <a:rPr lang="en-US" dirty="0" err="1"/>
              <a:t>Taeschner</a:t>
            </a:r>
            <a:r>
              <a:rPr lang="en-US" dirty="0"/>
              <a:t> 1978)</a:t>
            </a:r>
          </a:p>
          <a:p>
            <a:r>
              <a:rPr lang="en-US" b="1" dirty="0"/>
              <a:t>Unequal rate of development</a:t>
            </a:r>
            <a:r>
              <a:rPr lang="en-US" dirty="0"/>
              <a:t>: the bilingual child makes use of the structures of the faster developing language when generating sentences in the weaker (</a:t>
            </a:r>
            <a:r>
              <a:rPr lang="en-US" b="1" dirty="0"/>
              <a:t>Bilingual Bootstrapping</a:t>
            </a:r>
            <a:r>
              <a:rPr lang="en-US" dirty="0"/>
              <a:t>); sentence internal code mixing is a result of uneven lexical development and thus the child uses a combination of higher structures of the stronger language with lower portions of the weaker language (</a:t>
            </a:r>
            <a:r>
              <a:rPr lang="en-US" b="1" dirty="0"/>
              <a:t>Ivy Hypothesis</a:t>
            </a:r>
            <a:r>
              <a:rPr lang="en-US" dirty="0"/>
              <a:t>)</a:t>
            </a:r>
          </a:p>
          <a:p>
            <a:r>
              <a:rPr lang="en-US" b="1" dirty="0"/>
              <a:t>Dual-system hypothesis</a:t>
            </a:r>
            <a:r>
              <a:rPr lang="en-US" dirty="0"/>
              <a:t>: early grammatical differentiation (</a:t>
            </a:r>
            <a:r>
              <a:rPr lang="en-US" dirty="0" err="1"/>
              <a:t>Meisel</a:t>
            </a:r>
            <a:r>
              <a:rPr lang="en-US" dirty="0"/>
              <a:t> 1990, Paradis &amp; Genesee 1996), evidence for separation already at a holophrastic stage. The acquisition of the two systems is </a:t>
            </a:r>
            <a:r>
              <a:rPr lang="en-US" b="1" dirty="0"/>
              <a:t>separated</a:t>
            </a:r>
            <a:r>
              <a:rPr lang="en-US" dirty="0"/>
              <a:t>, but </a:t>
            </a:r>
            <a:r>
              <a:rPr lang="en-US" b="1" dirty="0"/>
              <a:t>not isolated</a:t>
            </a:r>
          </a:p>
          <a:p>
            <a:pPr marL="0" indent="0">
              <a:buNone/>
            </a:pPr>
            <a:endParaRPr lang="en-US" dirty="0"/>
          </a:p>
        </p:txBody>
      </p:sp>
      <p:sp>
        <p:nvSpPr>
          <p:cNvPr id="5" name="Rectangle 4">
            <a:extLst>
              <a:ext uri="{FF2B5EF4-FFF2-40B4-BE49-F238E27FC236}">
                <a16:creationId xmlns:a16="http://schemas.microsoft.com/office/drawing/2014/main" id="{C1F28F3D-3691-F945-9661-89D6D93C0722}"/>
              </a:ext>
            </a:extLst>
          </p:cNvPr>
          <p:cNvSpPr/>
          <p:nvPr/>
        </p:nvSpPr>
        <p:spPr>
          <a:xfrm>
            <a:off x="670298" y="1751183"/>
            <a:ext cx="7888582" cy="286302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ounded Rectangle 5">
            <a:extLst>
              <a:ext uri="{FF2B5EF4-FFF2-40B4-BE49-F238E27FC236}">
                <a16:creationId xmlns:a16="http://schemas.microsoft.com/office/drawing/2014/main" id="{156511A5-4E31-EC4D-AA24-6142F1545840}"/>
              </a:ext>
            </a:extLst>
          </p:cNvPr>
          <p:cNvSpPr/>
          <p:nvPr/>
        </p:nvSpPr>
        <p:spPr>
          <a:xfrm>
            <a:off x="2605710" y="2373800"/>
            <a:ext cx="1561514" cy="1617785"/>
          </a:xfrm>
          <a:prstGeom prst="roundRect">
            <a:avLst/>
          </a:prstGeom>
          <a:solidFill>
            <a:schemeClr val="accent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ounded Rectangle 6">
            <a:extLst>
              <a:ext uri="{FF2B5EF4-FFF2-40B4-BE49-F238E27FC236}">
                <a16:creationId xmlns:a16="http://schemas.microsoft.com/office/drawing/2014/main" id="{500D267A-9D6C-D94A-8489-C5AA2F0463F0}"/>
              </a:ext>
            </a:extLst>
          </p:cNvPr>
          <p:cNvSpPr/>
          <p:nvPr/>
        </p:nvSpPr>
        <p:spPr>
          <a:xfrm>
            <a:off x="4167224" y="2373800"/>
            <a:ext cx="1561514" cy="1617785"/>
          </a:xfrm>
          <a:prstGeom prst="roundRect">
            <a:avLst/>
          </a:prstGeom>
          <a:solidFill>
            <a:schemeClr val="accent5">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EE82EF1E-AE38-3842-80CD-73B6DB72E9D6}"/>
              </a:ext>
            </a:extLst>
          </p:cNvPr>
          <p:cNvCxnSpPr/>
          <p:nvPr/>
        </p:nvCxnSpPr>
        <p:spPr>
          <a:xfrm>
            <a:off x="4167224" y="2565533"/>
            <a:ext cx="0" cy="1234318"/>
          </a:xfrm>
          <a:prstGeom prst="line">
            <a:avLst/>
          </a:prstGeom>
          <a:ln w="66675">
            <a:solidFill>
              <a:schemeClr val="accent2">
                <a:lumMod val="60000"/>
                <a:lumOff val="40000"/>
              </a:schemeClr>
            </a:solidFill>
            <a:prstDash val="sysDash"/>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3A013DF4-260E-FD47-8145-45D518F81747}"/>
              </a:ext>
            </a:extLst>
          </p:cNvPr>
          <p:cNvSpPr txBox="1"/>
          <p:nvPr/>
        </p:nvSpPr>
        <p:spPr>
          <a:xfrm>
            <a:off x="2732322" y="2999634"/>
            <a:ext cx="1269278" cy="369332"/>
          </a:xfrm>
          <a:prstGeom prst="rect">
            <a:avLst/>
          </a:prstGeom>
          <a:noFill/>
        </p:spPr>
        <p:txBody>
          <a:bodyPr wrap="square" rtlCol="0">
            <a:spAutoFit/>
          </a:bodyPr>
          <a:lstStyle/>
          <a:p>
            <a:r>
              <a:rPr lang="en-US" dirty="0"/>
              <a:t>Language A</a:t>
            </a:r>
          </a:p>
        </p:txBody>
      </p:sp>
      <p:sp>
        <p:nvSpPr>
          <p:cNvPr id="11" name="TextBox 10">
            <a:extLst>
              <a:ext uri="{FF2B5EF4-FFF2-40B4-BE49-F238E27FC236}">
                <a16:creationId xmlns:a16="http://schemas.microsoft.com/office/drawing/2014/main" id="{A537915D-9ACA-684A-88CE-626C704D0CFA}"/>
              </a:ext>
            </a:extLst>
          </p:cNvPr>
          <p:cNvSpPr txBox="1"/>
          <p:nvPr/>
        </p:nvSpPr>
        <p:spPr>
          <a:xfrm>
            <a:off x="4332849" y="2998026"/>
            <a:ext cx="1249445" cy="369332"/>
          </a:xfrm>
          <a:prstGeom prst="rect">
            <a:avLst/>
          </a:prstGeom>
          <a:noFill/>
        </p:spPr>
        <p:txBody>
          <a:bodyPr wrap="square" rtlCol="0">
            <a:spAutoFit/>
          </a:bodyPr>
          <a:lstStyle/>
          <a:p>
            <a:r>
              <a:rPr lang="en-US" dirty="0"/>
              <a:t>Language B</a:t>
            </a:r>
          </a:p>
        </p:txBody>
      </p:sp>
      <p:sp>
        <p:nvSpPr>
          <p:cNvPr id="12" name="Slide Number Placeholder 11">
            <a:extLst>
              <a:ext uri="{FF2B5EF4-FFF2-40B4-BE49-F238E27FC236}">
                <a16:creationId xmlns:a16="http://schemas.microsoft.com/office/drawing/2014/main" id="{4D626480-B481-9948-97F2-61FDD741BF50}"/>
              </a:ext>
            </a:extLst>
          </p:cNvPr>
          <p:cNvSpPr>
            <a:spLocks noGrp="1"/>
          </p:cNvSpPr>
          <p:nvPr>
            <p:ph type="sldNum" sz="quarter" idx="12"/>
          </p:nvPr>
        </p:nvSpPr>
        <p:spPr/>
        <p:txBody>
          <a:bodyPr/>
          <a:lstStyle/>
          <a:p>
            <a:fld id="{48967F36-0B61-F749-ACDB-F36D75792314}" type="slidenum">
              <a:rPr lang="en-US" noProof="0" smtClean="0"/>
              <a:pPr/>
              <a:t>11</a:t>
            </a:fld>
            <a:endParaRPr lang="en-US" noProof="0"/>
          </a:p>
        </p:txBody>
      </p:sp>
    </p:spTree>
    <p:extLst>
      <p:ext uri="{BB962C8B-B14F-4D97-AF65-F5344CB8AC3E}">
        <p14:creationId xmlns:p14="http://schemas.microsoft.com/office/powerpoint/2010/main" val="2720344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9"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animEffect transition="in" filter="dissolve">
                                      <p:cBhvr>
                                        <p:cTn id="9" dur="500"/>
                                        <p:tgtEl>
                                          <p:spTgt spid="6"/>
                                        </p:tgtEl>
                                      </p:cBhvr>
                                    </p:animEffect>
                                  </p:childTnLst>
                                </p:cTn>
                              </p:par>
                              <p:par>
                                <p:cTn id="10" presetID="9"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ssolve">
                                      <p:cBhvr>
                                        <p:cTn id="12" dur="500"/>
                                        <p:tgtEl>
                                          <p:spTgt spid="10"/>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dissolve">
                                      <p:cBhvr>
                                        <p:cTn id="15" dur="500"/>
                                        <p:tgtEl>
                                          <p:spTgt spid="7"/>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dissolve">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10"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1F3F5-2A06-B146-BD3C-6EDE79E0AD24}"/>
              </a:ext>
            </a:extLst>
          </p:cNvPr>
          <p:cNvSpPr>
            <a:spLocks noGrp="1"/>
          </p:cNvSpPr>
          <p:nvPr>
            <p:ph type="title"/>
          </p:nvPr>
        </p:nvSpPr>
        <p:spPr/>
        <p:txBody>
          <a:bodyPr>
            <a:normAutofit/>
          </a:bodyPr>
          <a:lstStyle/>
          <a:p>
            <a:r>
              <a:rPr lang="en-US" dirty="0"/>
              <a:t>Theoretical perspectives of 2L1</a:t>
            </a:r>
          </a:p>
        </p:txBody>
      </p:sp>
      <p:sp>
        <p:nvSpPr>
          <p:cNvPr id="3" name="Content Placeholder 2">
            <a:extLst>
              <a:ext uri="{FF2B5EF4-FFF2-40B4-BE49-F238E27FC236}">
                <a16:creationId xmlns:a16="http://schemas.microsoft.com/office/drawing/2014/main" id="{8C71819D-67B0-4340-8305-C632B41A557E}"/>
              </a:ext>
            </a:extLst>
          </p:cNvPr>
          <p:cNvSpPr>
            <a:spLocks noGrp="1"/>
          </p:cNvSpPr>
          <p:nvPr>
            <p:ph idx="1"/>
          </p:nvPr>
        </p:nvSpPr>
        <p:spPr>
          <a:xfrm>
            <a:off x="670298" y="1751182"/>
            <a:ext cx="7888582" cy="5106817"/>
          </a:xfrm>
        </p:spPr>
        <p:txBody>
          <a:bodyPr>
            <a:normAutofit lnSpcReduction="10000"/>
          </a:bodyPr>
          <a:lstStyle/>
          <a:p>
            <a:r>
              <a:rPr lang="en-US" b="1" dirty="0"/>
              <a:t>Single-system hypothesis/ Unitary Language System (ULS)</a:t>
            </a:r>
            <a:r>
              <a:rPr lang="en-US" dirty="0"/>
              <a:t>: initially the child develops one system for both languages; first they separate the lexical items, and in a later stage two distinct grammatical systems develop (</a:t>
            </a:r>
            <a:r>
              <a:rPr lang="en-US" dirty="0" err="1"/>
              <a:t>Volterra</a:t>
            </a:r>
            <a:r>
              <a:rPr lang="en-US" dirty="0"/>
              <a:t> &amp; </a:t>
            </a:r>
            <a:r>
              <a:rPr lang="en-US" dirty="0" err="1"/>
              <a:t>Taeschner</a:t>
            </a:r>
            <a:r>
              <a:rPr lang="en-US" dirty="0"/>
              <a:t> 1978)</a:t>
            </a:r>
          </a:p>
          <a:p>
            <a:r>
              <a:rPr lang="en-US" b="1" dirty="0"/>
              <a:t>Unequal rate of development</a:t>
            </a:r>
            <a:r>
              <a:rPr lang="en-US" dirty="0"/>
              <a:t>: the bilingual child makes use of the structures of the faster developing language when generating sentences in the weaker (</a:t>
            </a:r>
            <a:r>
              <a:rPr lang="en-US" b="1" dirty="0"/>
              <a:t>Bilingual Bootstrapping</a:t>
            </a:r>
            <a:r>
              <a:rPr lang="en-US" dirty="0"/>
              <a:t>); sentence internal code mixing is a result of uneven lexical development and thus the child uses a combination of higher structures of the stronger language with lower portions of the weaker language (</a:t>
            </a:r>
            <a:r>
              <a:rPr lang="en-US" b="1" dirty="0"/>
              <a:t>Ivy Hypothesis</a:t>
            </a:r>
            <a:r>
              <a:rPr lang="en-US" dirty="0"/>
              <a:t>)</a:t>
            </a:r>
          </a:p>
          <a:p>
            <a:r>
              <a:rPr lang="en-US" b="1" dirty="0"/>
              <a:t>Dual-system hypothesis</a:t>
            </a:r>
            <a:r>
              <a:rPr lang="en-US" dirty="0"/>
              <a:t>: early grammatical differentiation (</a:t>
            </a:r>
            <a:r>
              <a:rPr lang="en-US" dirty="0" err="1"/>
              <a:t>Meisel</a:t>
            </a:r>
            <a:r>
              <a:rPr lang="en-US" dirty="0"/>
              <a:t> 1990, Paradis &amp; Genesee 1996), evidence for separation already at a holophrastic stage. The acquisition of the two systems is </a:t>
            </a:r>
            <a:r>
              <a:rPr lang="en-US" b="1" dirty="0"/>
              <a:t>separated</a:t>
            </a:r>
            <a:r>
              <a:rPr lang="en-US" dirty="0"/>
              <a:t>, but </a:t>
            </a:r>
            <a:r>
              <a:rPr lang="en-US" b="1" dirty="0"/>
              <a:t>not isolated</a:t>
            </a:r>
          </a:p>
          <a:p>
            <a:r>
              <a:rPr lang="en-US" dirty="0"/>
              <a:t>Broad consensus </a:t>
            </a:r>
            <a:r>
              <a:rPr lang="hr-HR" dirty="0"/>
              <a:t>for</a:t>
            </a:r>
            <a:r>
              <a:rPr lang="en-US" dirty="0"/>
              <a:t> the la</a:t>
            </a:r>
            <a:r>
              <a:rPr lang="hr-HR" dirty="0"/>
              <a:t>st one</a:t>
            </a:r>
            <a:r>
              <a:rPr lang="en-US" dirty="0"/>
              <a:t>: monolinguals use the same target-deviant constructions during acquisition </a:t>
            </a:r>
          </a:p>
          <a:p>
            <a:r>
              <a:rPr lang="en-US" dirty="0"/>
              <a:t>Bilingual acquisition is qualified as first language development (L1) and it is thus often abbreviated with </a:t>
            </a:r>
            <a:r>
              <a:rPr lang="en-US" b="1" dirty="0"/>
              <a:t>2L1</a:t>
            </a:r>
          </a:p>
          <a:p>
            <a:endParaRPr lang="en-US" b="1" dirty="0"/>
          </a:p>
          <a:p>
            <a:pPr marL="0" indent="0">
              <a:buNone/>
            </a:pPr>
            <a:endParaRPr lang="en-US" dirty="0"/>
          </a:p>
        </p:txBody>
      </p:sp>
      <p:sp>
        <p:nvSpPr>
          <p:cNvPr id="5" name="Rectangle 4">
            <a:extLst>
              <a:ext uri="{FF2B5EF4-FFF2-40B4-BE49-F238E27FC236}">
                <a16:creationId xmlns:a16="http://schemas.microsoft.com/office/drawing/2014/main" id="{C1F28F3D-3691-F945-9661-89D6D93C0722}"/>
              </a:ext>
            </a:extLst>
          </p:cNvPr>
          <p:cNvSpPr/>
          <p:nvPr/>
        </p:nvSpPr>
        <p:spPr>
          <a:xfrm>
            <a:off x="670298" y="1751183"/>
            <a:ext cx="7880116" cy="2581666"/>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ounded Rectangle 5">
            <a:extLst>
              <a:ext uri="{FF2B5EF4-FFF2-40B4-BE49-F238E27FC236}">
                <a16:creationId xmlns:a16="http://schemas.microsoft.com/office/drawing/2014/main" id="{156511A5-4E31-EC4D-AA24-6142F1545840}"/>
              </a:ext>
            </a:extLst>
          </p:cNvPr>
          <p:cNvSpPr/>
          <p:nvPr/>
        </p:nvSpPr>
        <p:spPr>
          <a:xfrm>
            <a:off x="2605710" y="2373800"/>
            <a:ext cx="1561514" cy="1617785"/>
          </a:xfrm>
          <a:prstGeom prst="roundRect">
            <a:avLst/>
          </a:prstGeom>
          <a:solidFill>
            <a:schemeClr val="accent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ounded Rectangle 6">
            <a:extLst>
              <a:ext uri="{FF2B5EF4-FFF2-40B4-BE49-F238E27FC236}">
                <a16:creationId xmlns:a16="http://schemas.microsoft.com/office/drawing/2014/main" id="{500D267A-9D6C-D94A-8489-C5AA2F0463F0}"/>
              </a:ext>
            </a:extLst>
          </p:cNvPr>
          <p:cNvSpPr/>
          <p:nvPr/>
        </p:nvSpPr>
        <p:spPr>
          <a:xfrm>
            <a:off x="4167224" y="2373800"/>
            <a:ext cx="1561514" cy="1617785"/>
          </a:xfrm>
          <a:prstGeom prst="roundRect">
            <a:avLst/>
          </a:prstGeom>
          <a:solidFill>
            <a:schemeClr val="accent5">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EE82EF1E-AE38-3842-80CD-73B6DB72E9D6}"/>
              </a:ext>
            </a:extLst>
          </p:cNvPr>
          <p:cNvCxnSpPr/>
          <p:nvPr/>
        </p:nvCxnSpPr>
        <p:spPr>
          <a:xfrm>
            <a:off x="4167224" y="2565533"/>
            <a:ext cx="0" cy="1234318"/>
          </a:xfrm>
          <a:prstGeom prst="line">
            <a:avLst/>
          </a:prstGeom>
          <a:ln w="66675">
            <a:solidFill>
              <a:schemeClr val="accent2">
                <a:lumMod val="60000"/>
                <a:lumOff val="40000"/>
              </a:schemeClr>
            </a:solidFill>
            <a:prstDash val="sysDash"/>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3A013DF4-260E-FD47-8145-45D518F81747}"/>
              </a:ext>
            </a:extLst>
          </p:cNvPr>
          <p:cNvSpPr txBox="1"/>
          <p:nvPr/>
        </p:nvSpPr>
        <p:spPr>
          <a:xfrm>
            <a:off x="2732322" y="2999634"/>
            <a:ext cx="1269278" cy="369332"/>
          </a:xfrm>
          <a:prstGeom prst="rect">
            <a:avLst/>
          </a:prstGeom>
          <a:noFill/>
        </p:spPr>
        <p:txBody>
          <a:bodyPr wrap="square" rtlCol="0">
            <a:spAutoFit/>
          </a:bodyPr>
          <a:lstStyle/>
          <a:p>
            <a:r>
              <a:rPr lang="en-US" dirty="0"/>
              <a:t>Language A</a:t>
            </a:r>
          </a:p>
        </p:txBody>
      </p:sp>
      <p:sp>
        <p:nvSpPr>
          <p:cNvPr id="11" name="TextBox 10">
            <a:extLst>
              <a:ext uri="{FF2B5EF4-FFF2-40B4-BE49-F238E27FC236}">
                <a16:creationId xmlns:a16="http://schemas.microsoft.com/office/drawing/2014/main" id="{A537915D-9ACA-684A-88CE-626C704D0CFA}"/>
              </a:ext>
            </a:extLst>
          </p:cNvPr>
          <p:cNvSpPr txBox="1"/>
          <p:nvPr/>
        </p:nvSpPr>
        <p:spPr>
          <a:xfrm>
            <a:off x="4332849" y="2998026"/>
            <a:ext cx="1249445" cy="369332"/>
          </a:xfrm>
          <a:prstGeom prst="rect">
            <a:avLst/>
          </a:prstGeom>
          <a:noFill/>
        </p:spPr>
        <p:txBody>
          <a:bodyPr wrap="square" rtlCol="0">
            <a:spAutoFit/>
          </a:bodyPr>
          <a:lstStyle/>
          <a:p>
            <a:r>
              <a:rPr lang="en-US" dirty="0"/>
              <a:t>Language B</a:t>
            </a:r>
          </a:p>
        </p:txBody>
      </p:sp>
      <p:sp>
        <p:nvSpPr>
          <p:cNvPr id="4" name="Slide Number Placeholder 3">
            <a:extLst>
              <a:ext uri="{FF2B5EF4-FFF2-40B4-BE49-F238E27FC236}">
                <a16:creationId xmlns:a16="http://schemas.microsoft.com/office/drawing/2014/main" id="{DF6E2067-BA5C-FF45-8AF3-FDEEDB0178FA}"/>
              </a:ext>
            </a:extLst>
          </p:cNvPr>
          <p:cNvSpPr>
            <a:spLocks noGrp="1"/>
          </p:cNvSpPr>
          <p:nvPr>
            <p:ph type="sldNum" sz="quarter" idx="12"/>
          </p:nvPr>
        </p:nvSpPr>
        <p:spPr/>
        <p:txBody>
          <a:bodyPr/>
          <a:lstStyle/>
          <a:p>
            <a:fld id="{48967F36-0B61-F749-ACDB-F36D75792314}" type="slidenum">
              <a:rPr lang="en-US" noProof="0" smtClean="0"/>
              <a:pPr/>
              <a:t>12</a:t>
            </a:fld>
            <a:endParaRPr lang="en-US" noProof="0"/>
          </a:p>
        </p:txBody>
      </p:sp>
    </p:spTree>
    <p:extLst>
      <p:ext uri="{BB962C8B-B14F-4D97-AF65-F5344CB8AC3E}">
        <p14:creationId xmlns:p14="http://schemas.microsoft.com/office/powerpoint/2010/main" val="4100505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7FAF3F-0FD3-3C49-8F96-0458E322AA4C}"/>
              </a:ext>
            </a:extLst>
          </p:cNvPr>
          <p:cNvSpPr>
            <a:spLocks noGrp="1"/>
          </p:cNvSpPr>
          <p:nvPr>
            <p:ph type="title"/>
          </p:nvPr>
        </p:nvSpPr>
        <p:spPr/>
        <p:txBody>
          <a:bodyPr/>
          <a:lstStyle/>
          <a:p>
            <a:r>
              <a:rPr lang="en-US" dirty="0"/>
              <a:t>Cross-linguistic influence (CLI)</a:t>
            </a:r>
          </a:p>
        </p:txBody>
      </p:sp>
      <p:sp>
        <p:nvSpPr>
          <p:cNvPr id="3" name="Content Placeholder 2">
            <a:extLst>
              <a:ext uri="{FF2B5EF4-FFF2-40B4-BE49-F238E27FC236}">
                <a16:creationId xmlns:a16="http://schemas.microsoft.com/office/drawing/2014/main" id="{046FFD02-A597-4246-9ED7-ADA89CB8E219}"/>
              </a:ext>
            </a:extLst>
          </p:cNvPr>
          <p:cNvSpPr>
            <a:spLocks noGrp="1"/>
          </p:cNvSpPr>
          <p:nvPr>
            <p:ph idx="1"/>
          </p:nvPr>
        </p:nvSpPr>
        <p:spPr>
          <a:xfrm>
            <a:off x="670298" y="1751182"/>
            <a:ext cx="7888582" cy="4749825"/>
          </a:xfrm>
        </p:spPr>
        <p:txBody>
          <a:bodyPr>
            <a:normAutofit/>
          </a:bodyPr>
          <a:lstStyle/>
          <a:p>
            <a:r>
              <a:rPr lang="nb-NO" dirty="0" err="1"/>
              <a:t>Ways</a:t>
            </a:r>
            <a:r>
              <a:rPr lang="nb-NO" dirty="0"/>
              <a:t> in </a:t>
            </a:r>
            <a:r>
              <a:rPr lang="nb-NO" dirty="0" err="1"/>
              <a:t>which</a:t>
            </a:r>
            <a:r>
              <a:rPr lang="nb-NO" dirty="0"/>
              <a:t> </a:t>
            </a:r>
            <a:r>
              <a:rPr lang="nb-NO" dirty="0" err="1"/>
              <a:t>one</a:t>
            </a:r>
            <a:r>
              <a:rPr lang="nb-NO" dirty="0"/>
              <a:t> </a:t>
            </a:r>
            <a:r>
              <a:rPr lang="nb-NO" dirty="0" err="1"/>
              <a:t>language</a:t>
            </a:r>
            <a:r>
              <a:rPr lang="nb-NO" dirty="0"/>
              <a:t> A </a:t>
            </a:r>
            <a:r>
              <a:rPr lang="nb-NO" dirty="0" err="1"/>
              <a:t>can</a:t>
            </a:r>
            <a:r>
              <a:rPr lang="nb-NO" dirty="0"/>
              <a:t> </a:t>
            </a:r>
            <a:r>
              <a:rPr lang="nb-NO" dirty="0" err="1"/>
              <a:t>affect</a:t>
            </a:r>
            <a:r>
              <a:rPr lang="nb-NO" dirty="0"/>
              <a:t> </a:t>
            </a:r>
            <a:r>
              <a:rPr lang="nb-NO" dirty="0" err="1"/>
              <a:t>language</a:t>
            </a:r>
            <a:r>
              <a:rPr lang="nb-NO" dirty="0"/>
              <a:t> B </a:t>
            </a:r>
            <a:r>
              <a:rPr lang="nb-NO" dirty="0" err="1"/>
              <a:t>within</a:t>
            </a:r>
            <a:r>
              <a:rPr lang="nb-NO" dirty="0"/>
              <a:t> an </a:t>
            </a:r>
            <a:r>
              <a:rPr lang="nb-NO" dirty="0" err="1"/>
              <a:t>individual</a:t>
            </a:r>
            <a:r>
              <a:rPr lang="nb-NO" dirty="0"/>
              <a:t> speaker</a:t>
            </a:r>
            <a:endParaRPr lang="en-US" dirty="0"/>
          </a:p>
          <a:p>
            <a:r>
              <a:rPr lang="en-US" dirty="0"/>
              <a:t>The fact that 2L1 children separate their grammars from early on does not exclude CLI</a:t>
            </a:r>
          </a:p>
          <a:p>
            <a:r>
              <a:rPr lang="en-US" dirty="0"/>
              <a:t>Target structures should be the majority</a:t>
            </a:r>
          </a:p>
          <a:p>
            <a:pPr marL="0" indent="0">
              <a:buNone/>
            </a:pPr>
            <a:endParaRPr lang="en-US" b="1" dirty="0"/>
          </a:p>
          <a:p>
            <a:r>
              <a:rPr lang="en-US" b="1" dirty="0"/>
              <a:t>Qualitative</a:t>
            </a:r>
            <a:r>
              <a:rPr lang="en-US" dirty="0"/>
              <a:t>: errors in surface structure, transfer from language A into Language B, structures not found in monolingual development</a:t>
            </a:r>
          </a:p>
          <a:p>
            <a:r>
              <a:rPr lang="en-US" b="1" dirty="0"/>
              <a:t>Quantitative</a:t>
            </a:r>
            <a:r>
              <a:rPr lang="en-US" dirty="0"/>
              <a:t>: Influence from language A causes a structure to be used more frequently in language B than is typical for monolinguals</a:t>
            </a:r>
          </a:p>
          <a:p>
            <a:endParaRPr lang="en-US" dirty="0"/>
          </a:p>
          <a:p>
            <a:pPr marL="0" indent="0">
              <a:buNone/>
            </a:pPr>
            <a:endParaRPr lang="en-US" dirty="0"/>
          </a:p>
        </p:txBody>
      </p:sp>
      <p:sp>
        <p:nvSpPr>
          <p:cNvPr id="4" name="Slide Number Placeholder 3">
            <a:extLst>
              <a:ext uri="{FF2B5EF4-FFF2-40B4-BE49-F238E27FC236}">
                <a16:creationId xmlns:a16="http://schemas.microsoft.com/office/drawing/2014/main" id="{290DF118-F38B-E848-9EFF-EB97FCADD32E}"/>
              </a:ext>
            </a:extLst>
          </p:cNvPr>
          <p:cNvSpPr>
            <a:spLocks noGrp="1"/>
          </p:cNvSpPr>
          <p:nvPr>
            <p:ph type="sldNum" sz="quarter" idx="12"/>
          </p:nvPr>
        </p:nvSpPr>
        <p:spPr/>
        <p:txBody>
          <a:bodyPr/>
          <a:lstStyle/>
          <a:p>
            <a:fld id="{48967F36-0B61-F749-ACDB-F36D75792314}" type="slidenum">
              <a:rPr lang="en-US" noProof="0" smtClean="0"/>
              <a:pPr/>
              <a:t>13</a:t>
            </a:fld>
            <a:endParaRPr lang="en-US" noProof="0"/>
          </a:p>
        </p:txBody>
      </p:sp>
    </p:spTree>
    <p:extLst>
      <p:ext uri="{BB962C8B-B14F-4D97-AF65-F5344CB8AC3E}">
        <p14:creationId xmlns:p14="http://schemas.microsoft.com/office/powerpoint/2010/main" val="205055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6C3195-F369-4D4A-AC80-71049386B567}"/>
              </a:ext>
            </a:extLst>
          </p:cNvPr>
          <p:cNvSpPr>
            <a:spLocks noGrp="1"/>
          </p:cNvSpPr>
          <p:nvPr>
            <p:ph type="title"/>
          </p:nvPr>
        </p:nvSpPr>
        <p:spPr/>
        <p:txBody>
          <a:bodyPr/>
          <a:lstStyle/>
          <a:p>
            <a:r>
              <a:rPr lang="en-US" dirty="0"/>
              <a:t>Possible manifestations of CLI</a:t>
            </a:r>
          </a:p>
        </p:txBody>
      </p:sp>
      <p:sp>
        <p:nvSpPr>
          <p:cNvPr id="3" name="Content Placeholder 2">
            <a:extLst>
              <a:ext uri="{FF2B5EF4-FFF2-40B4-BE49-F238E27FC236}">
                <a16:creationId xmlns:a16="http://schemas.microsoft.com/office/drawing/2014/main" id="{E176FCDD-3563-B848-94A5-827B1785E857}"/>
              </a:ext>
            </a:extLst>
          </p:cNvPr>
          <p:cNvSpPr>
            <a:spLocks noGrp="1"/>
          </p:cNvSpPr>
          <p:nvPr>
            <p:ph idx="1"/>
          </p:nvPr>
        </p:nvSpPr>
        <p:spPr/>
        <p:txBody>
          <a:bodyPr/>
          <a:lstStyle/>
          <a:p>
            <a:pPr marL="0" indent="0">
              <a:buNone/>
            </a:pPr>
            <a:r>
              <a:rPr lang="en-US" dirty="0"/>
              <a:t>Paradis &amp; Genesee (1996)</a:t>
            </a:r>
          </a:p>
          <a:p>
            <a:r>
              <a:rPr lang="en-US" b="1" dirty="0"/>
              <a:t>Transfer</a:t>
            </a:r>
            <a:r>
              <a:rPr lang="en-US" dirty="0"/>
              <a:t>: incorporation of a grammatical property into one language from the other</a:t>
            </a:r>
          </a:p>
          <a:p>
            <a:r>
              <a:rPr lang="en-US" b="1" dirty="0"/>
              <a:t>Acceleration</a:t>
            </a:r>
            <a:r>
              <a:rPr lang="en-US" dirty="0"/>
              <a:t>: a certain property emerges earlier than it would be the norm for monolinguals</a:t>
            </a:r>
          </a:p>
          <a:p>
            <a:r>
              <a:rPr lang="en-US" b="1" dirty="0"/>
              <a:t>Deceleration</a:t>
            </a:r>
            <a:r>
              <a:rPr lang="en-US" dirty="0"/>
              <a:t>: involves the overall rate of acquisition compared to monolingual acquisition: usually slower but within the range of what is considered normal</a:t>
            </a:r>
          </a:p>
          <a:p>
            <a:endParaRPr lang="en-US" dirty="0"/>
          </a:p>
        </p:txBody>
      </p:sp>
      <p:sp>
        <p:nvSpPr>
          <p:cNvPr id="4" name="Slide Number Placeholder 3">
            <a:extLst>
              <a:ext uri="{FF2B5EF4-FFF2-40B4-BE49-F238E27FC236}">
                <a16:creationId xmlns:a16="http://schemas.microsoft.com/office/drawing/2014/main" id="{A70B4CDB-2922-CB40-AA4D-9107DE0CFE6A}"/>
              </a:ext>
            </a:extLst>
          </p:cNvPr>
          <p:cNvSpPr>
            <a:spLocks noGrp="1"/>
          </p:cNvSpPr>
          <p:nvPr>
            <p:ph type="sldNum" sz="quarter" idx="12"/>
          </p:nvPr>
        </p:nvSpPr>
        <p:spPr/>
        <p:txBody>
          <a:bodyPr/>
          <a:lstStyle/>
          <a:p>
            <a:fld id="{48967F36-0B61-F749-ACDB-F36D75792314}" type="slidenum">
              <a:rPr lang="en-US" noProof="0" smtClean="0"/>
              <a:pPr/>
              <a:t>14</a:t>
            </a:fld>
            <a:endParaRPr lang="en-US" noProof="0"/>
          </a:p>
        </p:txBody>
      </p:sp>
    </p:spTree>
    <p:extLst>
      <p:ext uri="{BB962C8B-B14F-4D97-AF65-F5344CB8AC3E}">
        <p14:creationId xmlns:p14="http://schemas.microsoft.com/office/powerpoint/2010/main" val="4013400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7C8425-3FB2-3C4B-8624-57E5933E658A}"/>
              </a:ext>
            </a:extLst>
          </p:cNvPr>
          <p:cNvSpPr>
            <a:spLocks noGrp="1"/>
          </p:cNvSpPr>
          <p:nvPr>
            <p:ph type="title"/>
          </p:nvPr>
        </p:nvSpPr>
        <p:spPr/>
        <p:txBody>
          <a:bodyPr/>
          <a:lstStyle/>
          <a:p>
            <a:r>
              <a:rPr lang="en-US" dirty="0"/>
              <a:t>Cross-language cue competition (D</a:t>
            </a:r>
            <a:r>
              <a:rPr lang="nb-NO" dirty="0" err="1"/>
              <a:t>ö</a:t>
            </a:r>
            <a:r>
              <a:rPr lang="en-US" dirty="0" err="1"/>
              <a:t>pke</a:t>
            </a:r>
            <a:r>
              <a:rPr lang="en-US" dirty="0"/>
              <a:t> 2000)</a:t>
            </a:r>
          </a:p>
        </p:txBody>
      </p:sp>
      <p:sp>
        <p:nvSpPr>
          <p:cNvPr id="3" name="Content Placeholder 2">
            <a:extLst>
              <a:ext uri="{FF2B5EF4-FFF2-40B4-BE49-F238E27FC236}">
                <a16:creationId xmlns:a16="http://schemas.microsoft.com/office/drawing/2014/main" id="{6D64FB0D-73A3-5946-829B-009E0F8CFFCA}"/>
              </a:ext>
            </a:extLst>
          </p:cNvPr>
          <p:cNvSpPr>
            <a:spLocks noGrp="1"/>
          </p:cNvSpPr>
          <p:nvPr>
            <p:ph idx="1"/>
          </p:nvPr>
        </p:nvSpPr>
        <p:spPr/>
        <p:txBody>
          <a:bodyPr/>
          <a:lstStyle/>
          <a:p>
            <a:r>
              <a:rPr lang="en-US" dirty="0"/>
              <a:t>Children are aware that they are dealing with two languages, but they also notice the similarities of these languages</a:t>
            </a:r>
          </a:p>
          <a:p>
            <a:r>
              <a:rPr lang="en-US" dirty="0"/>
              <a:t>Importance of language combination</a:t>
            </a:r>
          </a:p>
          <a:p>
            <a:endParaRPr lang="en-US" dirty="0"/>
          </a:p>
          <a:p>
            <a:r>
              <a:rPr lang="en-US" b="1" dirty="0"/>
              <a:t>Cue-competition model </a:t>
            </a:r>
            <a:r>
              <a:rPr lang="en-US" dirty="0"/>
              <a:t>(</a:t>
            </a:r>
            <a:r>
              <a:rPr lang="en-US" dirty="0" err="1"/>
              <a:t>MacWhinney</a:t>
            </a:r>
            <a:r>
              <a:rPr lang="en-US" dirty="0"/>
              <a:t> 1987): grammar is learned through establishing connections between meaning and form on the basis of structural cues</a:t>
            </a:r>
          </a:p>
          <a:p>
            <a:r>
              <a:rPr lang="en-US" dirty="0"/>
              <a:t>Cues which are </a:t>
            </a:r>
            <a:r>
              <a:rPr lang="en-US" b="1" dirty="0"/>
              <a:t>frequent</a:t>
            </a:r>
            <a:r>
              <a:rPr lang="en-US" dirty="0"/>
              <a:t>ly available, </a:t>
            </a:r>
            <a:r>
              <a:rPr lang="en-US" b="1" dirty="0"/>
              <a:t>reliable</a:t>
            </a:r>
            <a:r>
              <a:rPr lang="en-US" dirty="0"/>
              <a:t> and perceptually </a:t>
            </a:r>
            <a:r>
              <a:rPr lang="en-US" b="1" dirty="0"/>
              <a:t>salient</a:t>
            </a:r>
            <a:r>
              <a:rPr lang="en-US" dirty="0"/>
              <a:t> are easier to acquire</a:t>
            </a:r>
          </a:p>
          <a:p>
            <a:r>
              <a:rPr lang="en-US" dirty="0"/>
              <a:t>Salient cross-linguistic cues are acquired more easily, i.e. if the languages share a structural property</a:t>
            </a:r>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5989EADE-9536-7B41-96E3-D215DB75A67E}"/>
              </a:ext>
            </a:extLst>
          </p:cNvPr>
          <p:cNvSpPr>
            <a:spLocks noGrp="1"/>
          </p:cNvSpPr>
          <p:nvPr>
            <p:ph type="sldNum" sz="quarter" idx="12"/>
          </p:nvPr>
        </p:nvSpPr>
        <p:spPr/>
        <p:txBody>
          <a:bodyPr/>
          <a:lstStyle/>
          <a:p>
            <a:fld id="{48967F36-0B61-F749-ACDB-F36D75792314}" type="slidenum">
              <a:rPr lang="en-US" noProof="0" smtClean="0"/>
              <a:pPr/>
              <a:t>15</a:t>
            </a:fld>
            <a:endParaRPr lang="en-US" noProof="0"/>
          </a:p>
        </p:txBody>
      </p:sp>
    </p:spTree>
    <p:extLst>
      <p:ext uri="{BB962C8B-B14F-4D97-AF65-F5344CB8AC3E}">
        <p14:creationId xmlns:p14="http://schemas.microsoft.com/office/powerpoint/2010/main" val="3240603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9461C-511D-DE4B-B9FB-050651528DC5}"/>
              </a:ext>
            </a:extLst>
          </p:cNvPr>
          <p:cNvSpPr>
            <a:spLocks noGrp="1"/>
          </p:cNvSpPr>
          <p:nvPr>
            <p:ph type="title"/>
          </p:nvPr>
        </p:nvSpPr>
        <p:spPr/>
        <p:txBody>
          <a:bodyPr/>
          <a:lstStyle/>
          <a:p>
            <a:r>
              <a:rPr lang="en-US" dirty="0"/>
              <a:t>CLI in syntax </a:t>
            </a:r>
          </a:p>
        </p:txBody>
      </p:sp>
      <p:sp>
        <p:nvSpPr>
          <p:cNvPr id="3" name="Content Placeholder 2">
            <a:extLst>
              <a:ext uri="{FF2B5EF4-FFF2-40B4-BE49-F238E27FC236}">
                <a16:creationId xmlns:a16="http://schemas.microsoft.com/office/drawing/2014/main" id="{49CE071D-BB7F-FE48-860B-E37076645F03}"/>
              </a:ext>
            </a:extLst>
          </p:cNvPr>
          <p:cNvSpPr>
            <a:spLocks noGrp="1"/>
          </p:cNvSpPr>
          <p:nvPr>
            <p:ph idx="1"/>
          </p:nvPr>
        </p:nvSpPr>
        <p:spPr>
          <a:xfrm>
            <a:off x="670298" y="1751182"/>
            <a:ext cx="7888582" cy="4605167"/>
          </a:xfrm>
        </p:spPr>
        <p:txBody>
          <a:bodyPr>
            <a:normAutofit/>
          </a:bodyPr>
          <a:lstStyle/>
          <a:p>
            <a:r>
              <a:rPr lang="en-US" dirty="0"/>
              <a:t>Language internal factors, bilateral</a:t>
            </a:r>
          </a:p>
          <a:p>
            <a:r>
              <a:rPr lang="en-US" dirty="0"/>
              <a:t>Not dependent on </a:t>
            </a:r>
            <a:r>
              <a:rPr lang="en-US" b="1" dirty="0"/>
              <a:t>dominance</a:t>
            </a:r>
          </a:p>
          <a:p>
            <a:r>
              <a:rPr lang="en-US" b="1" dirty="0"/>
              <a:t>Indirect influence</a:t>
            </a:r>
          </a:p>
          <a:p>
            <a:r>
              <a:rPr lang="en-US" dirty="0"/>
              <a:t>It should be possible for these structures to be generated without the reference to the other language</a:t>
            </a:r>
          </a:p>
          <a:p>
            <a:pPr marL="0" indent="0">
              <a:buNone/>
            </a:pPr>
            <a:endParaRPr lang="en-US" dirty="0"/>
          </a:p>
          <a:p>
            <a:pPr marL="0" indent="0">
              <a:buNone/>
            </a:pPr>
            <a:r>
              <a:rPr lang="en-US" dirty="0"/>
              <a:t>Vulnerability:</a:t>
            </a:r>
          </a:p>
          <a:p>
            <a:r>
              <a:rPr lang="en-US" b="1" dirty="0"/>
              <a:t>Overlap</a:t>
            </a:r>
            <a:r>
              <a:rPr lang="en-US" dirty="0"/>
              <a:t>: structural areas in which the two languages overlap at a surface level</a:t>
            </a:r>
          </a:p>
          <a:p>
            <a:r>
              <a:rPr lang="en-US" b="1" dirty="0"/>
              <a:t>Structural ambiguity</a:t>
            </a:r>
            <a:r>
              <a:rPr lang="en-US" dirty="0"/>
              <a:t>: structures that allow for more than one grammatical explanation in language A, while language B contains significant positive evidence for one of the analysis of language A </a:t>
            </a:r>
          </a:p>
          <a:p>
            <a:r>
              <a:rPr lang="en-US" b="1" dirty="0"/>
              <a:t>Interface levels </a:t>
            </a:r>
            <a:r>
              <a:rPr lang="en-US" dirty="0"/>
              <a:t>(syntax </a:t>
            </a:r>
            <a:r>
              <a:rPr lang="nb-NO" dirty="0"/>
              <a:t>+ </a:t>
            </a:r>
            <a:r>
              <a:rPr lang="nb-NO" dirty="0" err="1"/>
              <a:t>other</a:t>
            </a:r>
            <a:r>
              <a:rPr lang="nb-NO" dirty="0"/>
              <a:t> systems</a:t>
            </a:r>
            <a:r>
              <a:rPr lang="en-US" dirty="0"/>
              <a:t>), the </a:t>
            </a:r>
            <a:r>
              <a:rPr lang="en-US" b="1" dirty="0"/>
              <a:t>C-domain</a:t>
            </a:r>
            <a:r>
              <a:rPr lang="en-US" dirty="0"/>
              <a:t> in syntax</a:t>
            </a:r>
          </a:p>
          <a:p>
            <a:endParaRPr lang="en-US" b="1" dirty="0"/>
          </a:p>
          <a:p>
            <a:endParaRPr lang="en-US" dirty="0"/>
          </a:p>
          <a:p>
            <a:endParaRPr lang="en-US" dirty="0"/>
          </a:p>
        </p:txBody>
      </p:sp>
      <p:sp>
        <p:nvSpPr>
          <p:cNvPr id="4" name="Slide Number Placeholder 3">
            <a:extLst>
              <a:ext uri="{FF2B5EF4-FFF2-40B4-BE49-F238E27FC236}">
                <a16:creationId xmlns:a16="http://schemas.microsoft.com/office/drawing/2014/main" id="{51F9E8DB-3FA2-6247-82A0-B86B40F91D48}"/>
              </a:ext>
            </a:extLst>
          </p:cNvPr>
          <p:cNvSpPr>
            <a:spLocks noGrp="1"/>
          </p:cNvSpPr>
          <p:nvPr>
            <p:ph type="sldNum" sz="quarter" idx="12"/>
          </p:nvPr>
        </p:nvSpPr>
        <p:spPr/>
        <p:txBody>
          <a:bodyPr/>
          <a:lstStyle/>
          <a:p>
            <a:fld id="{48967F36-0B61-F749-ACDB-F36D75792314}" type="slidenum">
              <a:rPr lang="en-US" noProof="0" smtClean="0"/>
              <a:pPr/>
              <a:t>16</a:t>
            </a:fld>
            <a:endParaRPr lang="en-US" noProof="0"/>
          </a:p>
        </p:txBody>
      </p:sp>
    </p:spTree>
    <p:extLst>
      <p:ext uri="{BB962C8B-B14F-4D97-AF65-F5344CB8AC3E}">
        <p14:creationId xmlns:p14="http://schemas.microsoft.com/office/powerpoint/2010/main" val="1268042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57B841-A7F7-534E-BD02-1DD9A605832E}"/>
              </a:ext>
            </a:extLst>
          </p:cNvPr>
          <p:cNvSpPr>
            <a:spLocks noGrp="1"/>
          </p:cNvSpPr>
          <p:nvPr>
            <p:ph type="title"/>
          </p:nvPr>
        </p:nvSpPr>
        <p:spPr/>
        <p:txBody>
          <a:bodyPr/>
          <a:lstStyle/>
          <a:p>
            <a:r>
              <a:rPr lang="en-US" dirty="0"/>
              <a:t>Case studies</a:t>
            </a:r>
          </a:p>
        </p:txBody>
      </p:sp>
      <p:sp>
        <p:nvSpPr>
          <p:cNvPr id="3" name="Content Placeholder 2">
            <a:extLst>
              <a:ext uri="{FF2B5EF4-FFF2-40B4-BE49-F238E27FC236}">
                <a16:creationId xmlns:a16="http://schemas.microsoft.com/office/drawing/2014/main" id="{990F9DA8-09C6-CF41-9874-0E4074FB079D}"/>
              </a:ext>
            </a:extLst>
          </p:cNvPr>
          <p:cNvSpPr>
            <a:spLocks noGrp="1"/>
          </p:cNvSpPr>
          <p:nvPr>
            <p:ph idx="1"/>
          </p:nvPr>
        </p:nvSpPr>
        <p:spPr/>
        <p:txBody>
          <a:bodyPr/>
          <a:lstStyle/>
          <a:p>
            <a:r>
              <a:rPr lang="en-US" dirty="0"/>
              <a:t>Word order</a:t>
            </a:r>
          </a:p>
          <a:p>
            <a:r>
              <a:rPr lang="en-US" dirty="0"/>
              <a:t>Negation</a:t>
            </a:r>
          </a:p>
          <a:p>
            <a:r>
              <a:rPr lang="en-US" dirty="0"/>
              <a:t>Subject/Object drop</a:t>
            </a:r>
          </a:p>
        </p:txBody>
      </p:sp>
      <p:sp>
        <p:nvSpPr>
          <p:cNvPr id="4" name="Slide Number Placeholder 3">
            <a:extLst>
              <a:ext uri="{FF2B5EF4-FFF2-40B4-BE49-F238E27FC236}">
                <a16:creationId xmlns:a16="http://schemas.microsoft.com/office/drawing/2014/main" id="{71B16822-E591-1141-B16D-FECCA5E1EFF3}"/>
              </a:ext>
            </a:extLst>
          </p:cNvPr>
          <p:cNvSpPr>
            <a:spLocks noGrp="1"/>
          </p:cNvSpPr>
          <p:nvPr>
            <p:ph type="sldNum" sz="quarter" idx="12"/>
          </p:nvPr>
        </p:nvSpPr>
        <p:spPr/>
        <p:txBody>
          <a:bodyPr/>
          <a:lstStyle/>
          <a:p>
            <a:fld id="{48967F36-0B61-F749-ACDB-F36D75792314}" type="slidenum">
              <a:rPr lang="en-US" noProof="0" smtClean="0"/>
              <a:pPr/>
              <a:t>17</a:t>
            </a:fld>
            <a:endParaRPr lang="en-US" noProof="0"/>
          </a:p>
        </p:txBody>
      </p:sp>
    </p:spTree>
    <p:extLst>
      <p:ext uri="{BB962C8B-B14F-4D97-AF65-F5344CB8AC3E}">
        <p14:creationId xmlns:p14="http://schemas.microsoft.com/office/powerpoint/2010/main" val="3033528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0B7441D-9626-2740-B8D8-3E0A6B215013}"/>
              </a:ext>
            </a:extLst>
          </p:cNvPr>
          <p:cNvSpPr>
            <a:spLocks noGrp="1"/>
          </p:cNvSpPr>
          <p:nvPr>
            <p:ph type="title"/>
          </p:nvPr>
        </p:nvSpPr>
        <p:spPr/>
        <p:txBody>
          <a:bodyPr/>
          <a:lstStyle/>
          <a:p>
            <a:r>
              <a:rPr lang="en-US" dirty="0"/>
              <a:t>Word order </a:t>
            </a:r>
          </a:p>
        </p:txBody>
      </p:sp>
      <p:sp>
        <p:nvSpPr>
          <p:cNvPr id="5" name="Content Placeholder 4">
            <a:extLst>
              <a:ext uri="{FF2B5EF4-FFF2-40B4-BE49-F238E27FC236}">
                <a16:creationId xmlns:a16="http://schemas.microsoft.com/office/drawing/2014/main" id="{0937EF02-EEB4-284D-A208-1DEC513B5A7D}"/>
              </a:ext>
            </a:extLst>
          </p:cNvPr>
          <p:cNvSpPr>
            <a:spLocks noGrp="1"/>
          </p:cNvSpPr>
          <p:nvPr>
            <p:ph sz="half" idx="1"/>
          </p:nvPr>
        </p:nvSpPr>
        <p:spPr>
          <a:xfrm>
            <a:off x="670298" y="1837781"/>
            <a:ext cx="3710050" cy="2284054"/>
          </a:xfrm>
        </p:spPr>
        <p:txBody>
          <a:bodyPr/>
          <a:lstStyle/>
          <a:p>
            <a:pPr marL="0" indent="0">
              <a:buNone/>
            </a:pPr>
            <a:r>
              <a:rPr lang="en-US" dirty="0"/>
              <a:t>Head initial languages:</a:t>
            </a:r>
          </a:p>
          <a:p>
            <a:r>
              <a:rPr lang="en-US" dirty="0"/>
              <a:t>V_XP</a:t>
            </a:r>
          </a:p>
          <a:p>
            <a:r>
              <a:rPr lang="en-US" dirty="0"/>
              <a:t>French, English</a:t>
            </a:r>
          </a:p>
          <a:p>
            <a:r>
              <a:rPr lang="en-US" dirty="0"/>
              <a:t>SVO language </a:t>
            </a:r>
          </a:p>
          <a:p>
            <a:endParaRPr lang="en-US" dirty="0"/>
          </a:p>
          <a:p>
            <a:endParaRPr lang="en-US" dirty="0"/>
          </a:p>
          <a:p>
            <a:endParaRPr lang="en-US" dirty="0"/>
          </a:p>
          <a:p>
            <a:endParaRPr lang="en-US" dirty="0"/>
          </a:p>
          <a:p>
            <a:endParaRPr lang="en-US" dirty="0"/>
          </a:p>
          <a:p>
            <a:endParaRPr lang="hr-HR" dirty="0"/>
          </a:p>
        </p:txBody>
      </p:sp>
      <p:sp>
        <p:nvSpPr>
          <p:cNvPr id="6" name="Content Placeholder 5">
            <a:extLst>
              <a:ext uri="{FF2B5EF4-FFF2-40B4-BE49-F238E27FC236}">
                <a16:creationId xmlns:a16="http://schemas.microsoft.com/office/drawing/2014/main" id="{2A77599D-65A6-6C45-AF04-7F27E22BF934}"/>
              </a:ext>
            </a:extLst>
          </p:cNvPr>
          <p:cNvSpPr>
            <a:spLocks noGrp="1"/>
          </p:cNvSpPr>
          <p:nvPr>
            <p:ph sz="half" idx="13"/>
          </p:nvPr>
        </p:nvSpPr>
        <p:spPr>
          <a:xfrm>
            <a:off x="4840364" y="1837780"/>
            <a:ext cx="3710050" cy="3240657"/>
          </a:xfrm>
        </p:spPr>
        <p:txBody>
          <a:bodyPr/>
          <a:lstStyle/>
          <a:p>
            <a:pPr marL="0" indent="0">
              <a:buNone/>
            </a:pPr>
            <a:r>
              <a:rPr lang="en-US" dirty="0"/>
              <a:t>Head final languages:</a:t>
            </a:r>
          </a:p>
          <a:p>
            <a:r>
              <a:rPr lang="en-US" dirty="0"/>
              <a:t>XP_V</a:t>
            </a:r>
          </a:p>
          <a:p>
            <a:r>
              <a:rPr lang="en-US" dirty="0"/>
              <a:t>Dutch, German</a:t>
            </a:r>
          </a:p>
          <a:p>
            <a:r>
              <a:rPr lang="en-US" dirty="0"/>
              <a:t>SOV as basic order</a:t>
            </a:r>
          </a:p>
          <a:p>
            <a:r>
              <a:rPr lang="en-US" dirty="0"/>
              <a:t>V2 order: SVO surfaces</a:t>
            </a:r>
          </a:p>
        </p:txBody>
      </p:sp>
      <p:sp>
        <p:nvSpPr>
          <p:cNvPr id="7" name="Slide Number Placeholder 6">
            <a:extLst>
              <a:ext uri="{FF2B5EF4-FFF2-40B4-BE49-F238E27FC236}">
                <a16:creationId xmlns:a16="http://schemas.microsoft.com/office/drawing/2014/main" id="{8ADEB6ED-E436-A34A-9049-84967C518044}"/>
              </a:ext>
            </a:extLst>
          </p:cNvPr>
          <p:cNvSpPr>
            <a:spLocks noGrp="1"/>
          </p:cNvSpPr>
          <p:nvPr>
            <p:ph type="sldNum" sz="quarter" idx="12"/>
          </p:nvPr>
        </p:nvSpPr>
        <p:spPr/>
        <p:txBody>
          <a:bodyPr/>
          <a:lstStyle/>
          <a:p>
            <a:fld id="{48967F36-0B61-F749-ACDB-F36D75792314}" type="slidenum">
              <a:rPr lang="en-US" noProof="0" smtClean="0"/>
              <a:pPr/>
              <a:t>18</a:t>
            </a:fld>
            <a:endParaRPr lang="en-US" noProof="0"/>
          </a:p>
        </p:txBody>
      </p:sp>
      <p:sp>
        <p:nvSpPr>
          <p:cNvPr id="8" name="TextBox 7">
            <a:extLst>
              <a:ext uri="{FF2B5EF4-FFF2-40B4-BE49-F238E27FC236}">
                <a16:creationId xmlns:a16="http://schemas.microsoft.com/office/drawing/2014/main" id="{0C8A3D13-BC9F-AB4D-9640-3675AC3EF652}"/>
              </a:ext>
            </a:extLst>
          </p:cNvPr>
          <p:cNvSpPr txBox="1"/>
          <p:nvPr/>
        </p:nvSpPr>
        <p:spPr>
          <a:xfrm>
            <a:off x="755358" y="4121835"/>
            <a:ext cx="7709996" cy="2308324"/>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Expected CLI:</a:t>
            </a:r>
          </a:p>
          <a:p>
            <a:pPr marL="285750" indent="-285750">
              <a:buFont typeface="Arial" panose="020B0604020202020204" pitchFamily="34" charset="0"/>
              <a:buChar char="•"/>
            </a:pPr>
            <a:r>
              <a:rPr lang="en-US" b="1" dirty="0">
                <a:latin typeface="Arial" panose="020B0604020202020204" pitchFamily="34" charset="0"/>
                <a:cs typeface="Arial" panose="020B0604020202020204" pitchFamily="34" charset="0"/>
              </a:rPr>
              <a:t>Overlap: </a:t>
            </a:r>
            <a:r>
              <a:rPr lang="en-US" dirty="0">
                <a:latin typeface="Arial" panose="020B0604020202020204" pitchFamily="34" charset="0"/>
                <a:cs typeface="Arial" panose="020B0604020202020204" pitchFamily="34" charset="0"/>
              </a:rPr>
              <a:t>SVO</a:t>
            </a:r>
            <a:endParaRPr lang="en-US" b="1"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b="1" dirty="0">
                <a:latin typeface="Arial" panose="020B0604020202020204" pitchFamily="34" charset="0"/>
                <a:cs typeface="Arial" panose="020B0604020202020204" pitchFamily="34" charset="0"/>
              </a:rPr>
              <a:t>Ambiguity</a:t>
            </a:r>
            <a:r>
              <a:rPr lang="en-US" dirty="0">
                <a:latin typeface="Arial" panose="020B0604020202020204" pitchFamily="34" charset="0"/>
                <a:cs typeface="Arial" panose="020B0604020202020204" pitchFamily="34" charset="0"/>
              </a:rPr>
              <a:t>: SVO and SOV are used in Dutch and German </a:t>
            </a:r>
          </a:p>
          <a:p>
            <a:pPr marL="285750" indent="-285750">
              <a:buFont typeface="Arial" panose="020B0604020202020204" pitchFamily="34" charset="0"/>
              <a:buChar char="•"/>
            </a:pPr>
            <a:r>
              <a:rPr lang="en-US" b="1" dirty="0">
                <a:latin typeface="Arial" panose="020B0604020202020204" pitchFamily="34" charset="0"/>
                <a:cs typeface="Arial" panose="020B0604020202020204" pitchFamily="34" charset="0"/>
              </a:rPr>
              <a:t>Effect: </a:t>
            </a:r>
            <a:r>
              <a:rPr lang="en-US" dirty="0">
                <a:latin typeface="Arial" panose="020B0604020202020204" pitchFamily="34" charset="0"/>
                <a:cs typeface="Arial" panose="020B0604020202020204" pitchFamily="34" charset="0"/>
              </a:rPr>
              <a:t>The SVO input from French and English might affect the bilinguals to use SVO more frequently in Dutch or German</a:t>
            </a:r>
          </a:p>
          <a:p>
            <a:pPr marL="285750" indent="-285750">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SVO is not the only order attested in French/English</a:t>
            </a:r>
          </a:p>
          <a:p>
            <a:pPr marL="285750" indent="-285750">
              <a:buFont typeface="Arial" panose="020B0604020202020204" pitchFamily="34" charset="0"/>
              <a:buChar char="•"/>
            </a:pPr>
            <a:r>
              <a:rPr lang="en-US" dirty="0">
                <a:latin typeface="Arial" panose="020B0604020202020204" pitchFamily="34" charset="0"/>
                <a:cs typeface="Arial" panose="020B0604020202020204" pitchFamily="34" charset="0"/>
              </a:rPr>
              <a:t>Discourse shapes word order (</a:t>
            </a:r>
            <a:r>
              <a:rPr lang="en-US" b="1" dirty="0">
                <a:latin typeface="Arial" panose="020B0604020202020204" pitchFamily="34" charset="0"/>
                <a:cs typeface="Arial" panose="020B0604020202020204" pitchFamily="34" charset="0"/>
              </a:rPr>
              <a:t>Interface</a:t>
            </a:r>
            <a:r>
              <a:rPr lang="en-US"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779007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childTnLst>
                                </p:cTn>
                              </p:par>
                              <p:par>
                                <p:cTn id="13" presetID="1" presetClass="entr" presetSubtype="0" fill="hold" grpId="1" nodeType="with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2"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childTnLst>
                                </p:cTn>
                              </p:par>
                              <p:par>
                                <p:cTn id="19" presetID="1" presetClass="entr" presetSubtype="0" fill="hold" grpId="2" nodeType="with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3"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3" nodeType="clickEffect">
                                  <p:stCondLst>
                                    <p:cond delay="0"/>
                                  </p:stCondLst>
                                  <p:childTnLst>
                                    <p:set>
                                      <p:cBhvr>
                                        <p:cTn id="2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3" nodeType="clickEffect">
                                  <p:stCondLst>
                                    <p:cond delay="0"/>
                                  </p:stCondLst>
                                  <p:childTnLst>
                                    <p:set>
                                      <p:cBhvr>
                                        <p:cTn id="3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5" grpId="1" uiExpand="1" build="p"/>
      <p:bldP spid="5" grpId="2" uiExpand="1" build="p"/>
      <p:bldP spid="5" grpId="3" uiExpand="1" build="p"/>
      <p:bldP spid="6" grpId="0" uiExpand="1" build="p"/>
      <p:bldP spid="6" grpId="1" uiExpand="1" build="p"/>
      <p:bldP spid="6" grpId="2" uiExpand="1" build="p"/>
      <p:bldP spid="6" grpId="3" uiExpand="1" build="p"/>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B704AE-D279-5144-BBB1-B61C777FF564}"/>
              </a:ext>
            </a:extLst>
          </p:cNvPr>
          <p:cNvSpPr>
            <a:spLocks noGrp="1"/>
          </p:cNvSpPr>
          <p:nvPr>
            <p:ph type="title"/>
          </p:nvPr>
        </p:nvSpPr>
        <p:spPr>
          <a:xfrm>
            <a:off x="670298" y="362837"/>
            <a:ext cx="7880116" cy="1216926"/>
          </a:xfrm>
        </p:spPr>
        <p:txBody>
          <a:bodyPr/>
          <a:lstStyle/>
          <a:p>
            <a:r>
              <a:rPr lang="en-US" dirty="0"/>
              <a:t>Syntactic structure of a English-German bilingual (</a:t>
            </a:r>
            <a:r>
              <a:rPr lang="en-US" dirty="0" err="1"/>
              <a:t>Gawlitzek-Maiwald</a:t>
            </a:r>
            <a:r>
              <a:rPr lang="en-US" dirty="0"/>
              <a:t> &amp; Tracy 1996)</a:t>
            </a:r>
          </a:p>
        </p:txBody>
      </p:sp>
      <p:sp>
        <p:nvSpPr>
          <p:cNvPr id="3" name="Content Placeholder 2">
            <a:extLst>
              <a:ext uri="{FF2B5EF4-FFF2-40B4-BE49-F238E27FC236}">
                <a16:creationId xmlns:a16="http://schemas.microsoft.com/office/drawing/2014/main" id="{C8A0E61F-E9AA-184A-9F6C-C94FEBF6C3FA}"/>
              </a:ext>
            </a:extLst>
          </p:cNvPr>
          <p:cNvSpPr>
            <a:spLocks noGrp="1"/>
          </p:cNvSpPr>
          <p:nvPr>
            <p:ph idx="1"/>
          </p:nvPr>
        </p:nvSpPr>
        <p:spPr>
          <a:xfrm>
            <a:off x="670298" y="1751182"/>
            <a:ext cx="7888582" cy="4712248"/>
          </a:xfrm>
        </p:spPr>
        <p:txBody>
          <a:bodyPr>
            <a:normAutofit lnSpcReduction="10000"/>
          </a:bodyPr>
          <a:lstStyle/>
          <a:p>
            <a:r>
              <a:rPr lang="en-US" dirty="0"/>
              <a:t>1 English-German bilingual growing up in Germany (British mother)</a:t>
            </a:r>
          </a:p>
          <a:p>
            <a:r>
              <a:rPr lang="en-US" dirty="0"/>
              <a:t>They identify that </a:t>
            </a:r>
            <a:r>
              <a:rPr lang="en-US" b="1" dirty="0"/>
              <a:t>language mixing peaks</a:t>
            </a:r>
            <a:r>
              <a:rPr lang="en-US" dirty="0"/>
              <a:t> when the </a:t>
            </a:r>
            <a:r>
              <a:rPr lang="en-US" b="1" dirty="0"/>
              <a:t>English IP </a:t>
            </a:r>
            <a:r>
              <a:rPr lang="en-US" dirty="0"/>
              <a:t>has not been acquired</a:t>
            </a:r>
          </a:p>
          <a:p>
            <a:r>
              <a:rPr lang="en-US" dirty="0"/>
              <a:t>The German IP is </a:t>
            </a:r>
          </a:p>
          <a:p>
            <a:pPr marL="0" indent="0">
              <a:buNone/>
            </a:pPr>
            <a:r>
              <a:rPr lang="en-US" dirty="0"/>
              <a:t>acquired first- in English</a:t>
            </a:r>
          </a:p>
          <a:p>
            <a:pPr marL="0" indent="0">
              <a:buNone/>
            </a:pPr>
            <a:r>
              <a:rPr lang="en-US" dirty="0"/>
              <a:t>The left-periphery </a:t>
            </a:r>
          </a:p>
          <a:p>
            <a:pPr marL="0" indent="0">
              <a:buNone/>
            </a:pPr>
            <a:r>
              <a:rPr lang="en-US" dirty="0"/>
              <a:t>items of main clauses are</a:t>
            </a:r>
          </a:p>
          <a:p>
            <a:pPr marL="0" indent="0">
              <a:buNone/>
            </a:pPr>
            <a:r>
              <a:rPr lang="en-US" dirty="0"/>
              <a:t>taken from German</a:t>
            </a:r>
          </a:p>
          <a:p>
            <a:r>
              <a:rPr lang="en-US" dirty="0"/>
              <a:t>Mixing decreases when </a:t>
            </a:r>
          </a:p>
          <a:p>
            <a:pPr marL="0" indent="0">
              <a:buNone/>
            </a:pPr>
            <a:r>
              <a:rPr lang="en-US" dirty="0"/>
              <a:t>finiteness is acquired in</a:t>
            </a:r>
          </a:p>
          <a:p>
            <a:pPr marL="0" indent="0">
              <a:buNone/>
            </a:pPr>
            <a:r>
              <a:rPr lang="en-US" dirty="0"/>
              <a:t>English </a:t>
            </a:r>
          </a:p>
          <a:p>
            <a:r>
              <a:rPr lang="en-US" dirty="0"/>
              <a:t>Resembles code </a:t>
            </a:r>
          </a:p>
          <a:p>
            <a:pPr marL="0" indent="0">
              <a:buNone/>
            </a:pPr>
            <a:r>
              <a:rPr lang="en-US" dirty="0"/>
              <a:t>switches by adults</a:t>
            </a:r>
          </a:p>
          <a:p>
            <a:r>
              <a:rPr lang="en-US" dirty="0"/>
              <a:t>Conversely, infinitival constructions develop first in English and thus the child uses the English structure and fills it with German lexical items</a:t>
            </a:r>
          </a:p>
        </p:txBody>
      </p:sp>
      <p:pic>
        <p:nvPicPr>
          <p:cNvPr id="5" name="Picture 4">
            <a:extLst>
              <a:ext uri="{FF2B5EF4-FFF2-40B4-BE49-F238E27FC236}">
                <a16:creationId xmlns:a16="http://schemas.microsoft.com/office/drawing/2014/main" id="{94D75C76-9F17-3C46-B6CF-5DE77FBC7FD3}"/>
              </a:ext>
            </a:extLst>
          </p:cNvPr>
          <p:cNvPicPr>
            <a:picLocks noChangeAspect="1"/>
          </p:cNvPicPr>
          <p:nvPr/>
        </p:nvPicPr>
        <p:blipFill>
          <a:blip r:embed="rId3"/>
          <a:stretch>
            <a:fillRect/>
          </a:stretch>
        </p:blipFill>
        <p:spPr>
          <a:xfrm>
            <a:off x="3657600" y="2381574"/>
            <a:ext cx="4901280" cy="2904202"/>
          </a:xfrm>
          <a:prstGeom prst="rect">
            <a:avLst/>
          </a:prstGeom>
        </p:spPr>
      </p:pic>
      <p:sp>
        <p:nvSpPr>
          <p:cNvPr id="6" name="Rounded Rectangle 5">
            <a:extLst>
              <a:ext uri="{FF2B5EF4-FFF2-40B4-BE49-F238E27FC236}">
                <a16:creationId xmlns:a16="http://schemas.microsoft.com/office/drawing/2014/main" id="{6D892059-65F0-5D42-BA9A-4B7DEBB8400E}"/>
              </a:ext>
            </a:extLst>
          </p:cNvPr>
          <p:cNvSpPr/>
          <p:nvPr/>
        </p:nvSpPr>
        <p:spPr>
          <a:xfrm>
            <a:off x="4797468" y="3469710"/>
            <a:ext cx="1891431" cy="889348"/>
          </a:xfrm>
          <a:prstGeom prst="roundRect">
            <a:avLst/>
          </a:prstGeom>
          <a:noFill/>
          <a:ln w="66675" cmpd="sng">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Slide Number Placeholder 6">
            <a:extLst>
              <a:ext uri="{FF2B5EF4-FFF2-40B4-BE49-F238E27FC236}">
                <a16:creationId xmlns:a16="http://schemas.microsoft.com/office/drawing/2014/main" id="{03311703-7895-FE46-AF42-07352C0AAAF9}"/>
              </a:ext>
            </a:extLst>
          </p:cNvPr>
          <p:cNvSpPr>
            <a:spLocks noGrp="1"/>
          </p:cNvSpPr>
          <p:nvPr>
            <p:ph type="sldNum" sz="quarter" idx="12"/>
          </p:nvPr>
        </p:nvSpPr>
        <p:spPr/>
        <p:txBody>
          <a:bodyPr/>
          <a:lstStyle/>
          <a:p>
            <a:fld id="{48967F36-0B61-F749-ACDB-F36D75792314}" type="slidenum">
              <a:rPr lang="en-US" noProof="0" smtClean="0"/>
              <a:pPr/>
              <a:t>19</a:t>
            </a:fld>
            <a:endParaRPr lang="en-US" noProof="0"/>
          </a:p>
        </p:txBody>
      </p:sp>
    </p:spTree>
    <p:extLst>
      <p:ext uri="{BB962C8B-B14F-4D97-AF65-F5344CB8AC3E}">
        <p14:creationId xmlns:p14="http://schemas.microsoft.com/office/powerpoint/2010/main" val="2186609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p:tgtEl>
                                          <p:spTgt spid="5"/>
                                        </p:tgtEl>
                                        <p:attrNameLst>
                                          <p:attrName>ppt_y</p:attrName>
                                        </p:attrNameLst>
                                      </p:cBhvr>
                                      <p:tavLst>
                                        <p:tav tm="0">
                                          <p:val>
                                            <p:strVal val="#ppt_y+#ppt_h*1.125000"/>
                                          </p:val>
                                        </p:tav>
                                        <p:tav tm="100000">
                                          <p:val>
                                            <p:strVal val="#ppt_y"/>
                                          </p:val>
                                        </p:tav>
                                      </p:tavLst>
                                    </p:anim>
                                    <p:animEffect transition="in" filter="wipe(up)">
                                      <p:cBhvr>
                                        <p:cTn id="28" dur="500"/>
                                        <p:tgtEl>
                                          <p:spTgt spid="5"/>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4"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500"/>
                                        <p:tgtEl>
                                          <p:spTgt spid="6"/>
                                        </p:tgtEl>
                                        <p:attrNameLst>
                                          <p:attrName>ppt_y</p:attrName>
                                        </p:attrNameLst>
                                      </p:cBhvr>
                                      <p:tavLst>
                                        <p:tav tm="0">
                                          <p:val>
                                            <p:strVal val="#ppt_y+#ppt_h*1.125000"/>
                                          </p:val>
                                        </p:tav>
                                        <p:tav tm="100000">
                                          <p:val>
                                            <p:strVal val="#ppt_y"/>
                                          </p:val>
                                        </p:tav>
                                      </p:tavLst>
                                    </p:anim>
                                    <p:animEffect transition="in" filter="wipe(up)">
                                      <p:cBhvr>
                                        <p:cTn id="34" dur="500"/>
                                        <p:tgtEl>
                                          <p:spTgt spid="6"/>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1"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childTnLst>
                                </p:cTn>
                              </p:par>
                              <p:par>
                                <p:cTn id="39" presetID="1" presetClass="entr" presetSubtype="0" fill="hold" grpId="1" nodeType="with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childTnLst>
                                </p:cTn>
                              </p:par>
                              <p:par>
                                <p:cTn id="41" presetID="1" presetClass="entr" presetSubtype="0" fill="hold" grpId="1" nodeType="with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1"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par>
                                <p:cTn id="47" presetID="1" presetClass="entr" presetSubtype="0" fill="hold" grpId="1" nodeType="withEffect">
                                  <p:stCondLst>
                                    <p:cond delay="0"/>
                                  </p:stCondLst>
                                  <p:childTnLst>
                                    <p:set>
                                      <p:cBhvr>
                                        <p:cTn id="4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1" nodeType="clickEffect">
                                  <p:stCondLst>
                                    <p:cond delay="0"/>
                                  </p:stCondLst>
                                  <p:childTnLst>
                                    <p:set>
                                      <p:cBhvr>
                                        <p:cTn id="52"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3" grpId="1" uiExpand="1" build="p"/>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D57CBE-59EA-E84C-86A4-CF8376F33482}"/>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E40030A7-0CE2-0943-B9CB-36DF4A2F3C76}"/>
              </a:ext>
            </a:extLst>
          </p:cNvPr>
          <p:cNvSpPr>
            <a:spLocks noGrp="1"/>
          </p:cNvSpPr>
          <p:nvPr>
            <p:ph idx="1"/>
          </p:nvPr>
        </p:nvSpPr>
        <p:spPr/>
        <p:txBody>
          <a:bodyPr/>
          <a:lstStyle/>
          <a:p>
            <a:r>
              <a:rPr lang="en-US" dirty="0"/>
              <a:t>Define the bilinguals</a:t>
            </a:r>
          </a:p>
          <a:p>
            <a:r>
              <a:rPr lang="en-US" dirty="0"/>
              <a:t>Theoretical perspectives of 2L1 acquisition</a:t>
            </a:r>
          </a:p>
          <a:p>
            <a:r>
              <a:rPr lang="en-US" dirty="0"/>
              <a:t>Cross-linguistic influence</a:t>
            </a:r>
          </a:p>
          <a:p>
            <a:r>
              <a:rPr lang="en-US" dirty="0"/>
              <a:t>Case studies: evidence for cross-linguistic influence</a:t>
            </a:r>
            <a:r>
              <a:rPr lang="hr-HR" dirty="0"/>
              <a:t> at a </a:t>
            </a:r>
            <a:r>
              <a:rPr lang="hr-HR" dirty="0" err="1"/>
              <a:t>syntactic</a:t>
            </a:r>
            <a:r>
              <a:rPr lang="hr-HR" dirty="0"/>
              <a:t> </a:t>
            </a:r>
            <a:r>
              <a:rPr lang="hr-HR" dirty="0" err="1"/>
              <a:t>level</a:t>
            </a:r>
            <a:endParaRPr lang="en-US" dirty="0"/>
          </a:p>
          <a:p>
            <a:r>
              <a:rPr lang="en-US" dirty="0"/>
              <a:t>Summary</a:t>
            </a:r>
          </a:p>
        </p:txBody>
      </p:sp>
      <p:sp>
        <p:nvSpPr>
          <p:cNvPr id="4" name="Slide Number Placeholder 3">
            <a:extLst>
              <a:ext uri="{FF2B5EF4-FFF2-40B4-BE49-F238E27FC236}">
                <a16:creationId xmlns:a16="http://schemas.microsoft.com/office/drawing/2014/main" id="{9D935C7B-F819-5F4D-B34B-816F9D552D17}"/>
              </a:ext>
            </a:extLst>
          </p:cNvPr>
          <p:cNvSpPr>
            <a:spLocks noGrp="1"/>
          </p:cNvSpPr>
          <p:nvPr>
            <p:ph type="sldNum" sz="quarter" idx="12"/>
          </p:nvPr>
        </p:nvSpPr>
        <p:spPr/>
        <p:txBody>
          <a:bodyPr/>
          <a:lstStyle/>
          <a:p>
            <a:fld id="{48967F36-0B61-F749-ACDB-F36D75792314}" type="slidenum">
              <a:rPr lang="en-US" noProof="0" smtClean="0"/>
              <a:pPr/>
              <a:t>2</a:t>
            </a:fld>
            <a:endParaRPr lang="en-US" noProof="0"/>
          </a:p>
        </p:txBody>
      </p:sp>
    </p:spTree>
    <p:extLst>
      <p:ext uri="{BB962C8B-B14F-4D97-AF65-F5344CB8AC3E}">
        <p14:creationId xmlns:p14="http://schemas.microsoft.com/office/powerpoint/2010/main" val="2562800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62DEA4-5312-E841-900E-D28852E60D87}"/>
              </a:ext>
            </a:extLst>
          </p:cNvPr>
          <p:cNvSpPr>
            <a:spLocks noGrp="1"/>
          </p:cNvSpPr>
          <p:nvPr>
            <p:ph type="title"/>
          </p:nvPr>
        </p:nvSpPr>
        <p:spPr/>
        <p:txBody>
          <a:bodyPr/>
          <a:lstStyle/>
          <a:p>
            <a:r>
              <a:rPr lang="en-US" dirty="0"/>
              <a:t>Word order in a French-Dutch bilingual (Hulk 2000)</a:t>
            </a:r>
          </a:p>
        </p:txBody>
      </p:sp>
      <p:sp>
        <p:nvSpPr>
          <p:cNvPr id="3" name="Content Placeholder 2">
            <a:extLst>
              <a:ext uri="{FF2B5EF4-FFF2-40B4-BE49-F238E27FC236}">
                <a16:creationId xmlns:a16="http://schemas.microsoft.com/office/drawing/2014/main" id="{84159E9B-A634-B843-B5E2-FEAD24674DAC}"/>
              </a:ext>
            </a:extLst>
          </p:cNvPr>
          <p:cNvSpPr>
            <a:spLocks noGrp="1"/>
          </p:cNvSpPr>
          <p:nvPr>
            <p:ph idx="1"/>
          </p:nvPr>
        </p:nvSpPr>
        <p:spPr/>
        <p:txBody>
          <a:bodyPr>
            <a:normAutofit/>
          </a:bodyPr>
          <a:lstStyle/>
          <a:p>
            <a:r>
              <a:rPr lang="en-GB" dirty="0"/>
              <a:t>1 French-Dutch bilingual growing up in Amsterdam (French mother)</a:t>
            </a:r>
          </a:p>
          <a:p>
            <a:r>
              <a:rPr lang="en-GB" dirty="0"/>
              <a:t>No CLI reported for SVO order in Dutch</a:t>
            </a:r>
          </a:p>
          <a:p>
            <a:r>
              <a:rPr lang="en-GB" dirty="0"/>
              <a:t>CLI: head-final structures in French: </a:t>
            </a:r>
            <a:r>
              <a:rPr lang="en-GB" i="1" dirty="0"/>
              <a:t>Anouk papa </a:t>
            </a:r>
            <a:r>
              <a:rPr lang="en-GB" i="1" dirty="0" err="1"/>
              <a:t>dessine</a:t>
            </a:r>
            <a:r>
              <a:rPr lang="en-GB" dirty="0"/>
              <a:t> “ Anouk daddy draws“</a:t>
            </a:r>
          </a:p>
          <a:p>
            <a:r>
              <a:rPr lang="en-GB" dirty="0"/>
              <a:t>French allows XP_VP orders for pragmatic reasons (i.e. topic)</a:t>
            </a:r>
          </a:p>
          <a:p>
            <a:r>
              <a:rPr lang="en-GB" dirty="0"/>
              <a:t>Found also in monolingual children</a:t>
            </a:r>
          </a:p>
          <a:p>
            <a:r>
              <a:rPr lang="en-GB" dirty="0"/>
              <a:t>The pattern is more frequent in the bilingual child an indirect influence of Dutch</a:t>
            </a:r>
          </a:p>
          <a:p>
            <a:endParaRPr lang="en-GB" dirty="0"/>
          </a:p>
          <a:p>
            <a:r>
              <a:rPr lang="en-GB" dirty="0"/>
              <a:t>CLI is found where there is </a:t>
            </a:r>
            <a:r>
              <a:rPr lang="en-GB" b="1" dirty="0"/>
              <a:t>overlap</a:t>
            </a:r>
            <a:r>
              <a:rPr lang="en-GB" dirty="0"/>
              <a:t>, </a:t>
            </a:r>
            <a:r>
              <a:rPr lang="en-GB" b="1" dirty="0"/>
              <a:t>ambiguity</a:t>
            </a:r>
            <a:r>
              <a:rPr lang="en-GB" dirty="0"/>
              <a:t>, and at the </a:t>
            </a:r>
            <a:r>
              <a:rPr lang="en-GB" b="1" dirty="0"/>
              <a:t>interface </a:t>
            </a:r>
            <a:r>
              <a:rPr lang="en-GB" dirty="0"/>
              <a:t>rather than purely at a syntactic level</a:t>
            </a:r>
          </a:p>
          <a:p>
            <a:r>
              <a:rPr lang="en-GB" dirty="0"/>
              <a:t>The CLI consists of the frequency and duration of these production and it is due to the pragmatic strategies allowed in French and possibility to use these structures regularly in Dutch</a:t>
            </a:r>
          </a:p>
          <a:p>
            <a:endParaRPr lang="en-US" dirty="0"/>
          </a:p>
          <a:p>
            <a:endParaRPr lang="en-US" dirty="0"/>
          </a:p>
        </p:txBody>
      </p:sp>
      <p:sp>
        <p:nvSpPr>
          <p:cNvPr id="4" name="Slide Number Placeholder 3">
            <a:extLst>
              <a:ext uri="{FF2B5EF4-FFF2-40B4-BE49-F238E27FC236}">
                <a16:creationId xmlns:a16="http://schemas.microsoft.com/office/drawing/2014/main" id="{AFCA5300-1028-6141-A1CD-D9C80226EB3D}"/>
              </a:ext>
            </a:extLst>
          </p:cNvPr>
          <p:cNvSpPr>
            <a:spLocks noGrp="1"/>
          </p:cNvSpPr>
          <p:nvPr>
            <p:ph type="sldNum" sz="quarter" idx="12"/>
          </p:nvPr>
        </p:nvSpPr>
        <p:spPr/>
        <p:txBody>
          <a:bodyPr/>
          <a:lstStyle/>
          <a:p>
            <a:fld id="{48967F36-0B61-F749-ACDB-F36D75792314}" type="slidenum">
              <a:rPr lang="en-US" noProof="0" smtClean="0"/>
              <a:pPr/>
              <a:t>20</a:t>
            </a:fld>
            <a:endParaRPr lang="en-US" noProof="0"/>
          </a:p>
        </p:txBody>
      </p:sp>
    </p:spTree>
    <p:extLst>
      <p:ext uri="{BB962C8B-B14F-4D97-AF65-F5344CB8AC3E}">
        <p14:creationId xmlns:p14="http://schemas.microsoft.com/office/powerpoint/2010/main" val="2506967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02698-44CE-194D-A3C6-4241F08A8BCF}"/>
              </a:ext>
            </a:extLst>
          </p:cNvPr>
          <p:cNvSpPr>
            <a:spLocks noGrp="1"/>
          </p:cNvSpPr>
          <p:nvPr>
            <p:ph type="title"/>
          </p:nvPr>
        </p:nvSpPr>
        <p:spPr/>
        <p:txBody>
          <a:bodyPr/>
          <a:lstStyle/>
          <a:p>
            <a:r>
              <a:rPr lang="en-US" dirty="0"/>
              <a:t>Word order in English-German bilinguals (D</a:t>
            </a:r>
            <a:r>
              <a:rPr lang="nb-NO" dirty="0" err="1"/>
              <a:t>ö</a:t>
            </a:r>
            <a:r>
              <a:rPr lang="en-US" dirty="0" err="1"/>
              <a:t>pke</a:t>
            </a:r>
            <a:r>
              <a:rPr lang="en-US" dirty="0"/>
              <a:t> 2000)</a:t>
            </a:r>
          </a:p>
        </p:txBody>
      </p:sp>
      <p:sp>
        <p:nvSpPr>
          <p:cNvPr id="3" name="Content Placeholder 2">
            <a:extLst>
              <a:ext uri="{FF2B5EF4-FFF2-40B4-BE49-F238E27FC236}">
                <a16:creationId xmlns:a16="http://schemas.microsoft.com/office/drawing/2014/main" id="{4CE509D4-1D08-6D49-AC4D-DBE12CAF281A}"/>
              </a:ext>
            </a:extLst>
          </p:cNvPr>
          <p:cNvSpPr>
            <a:spLocks noGrp="1"/>
          </p:cNvSpPr>
          <p:nvPr>
            <p:ph idx="1"/>
          </p:nvPr>
        </p:nvSpPr>
        <p:spPr>
          <a:xfrm>
            <a:off x="670298" y="1751183"/>
            <a:ext cx="7888582" cy="4776226"/>
          </a:xfrm>
        </p:spPr>
        <p:txBody>
          <a:bodyPr>
            <a:normAutofit fontScale="92500" lnSpcReduction="10000"/>
          </a:bodyPr>
          <a:lstStyle/>
          <a:p>
            <a:r>
              <a:rPr lang="hr-HR" dirty="0"/>
              <a:t>4 German-English </a:t>
            </a:r>
            <a:r>
              <a:rPr lang="hr-HR" dirty="0" err="1"/>
              <a:t>bilinguals</a:t>
            </a:r>
            <a:r>
              <a:rPr lang="hr-HR" dirty="0"/>
              <a:t> </a:t>
            </a:r>
            <a:r>
              <a:rPr lang="hr-HR" dirty="0" err="1"/>
              <a:t>growing</a:t>
            </a:r>
            <a:r>
              <a:rPr lang="hr-HR" dirty="0"/>
              <a:t> </a:t>
            </a:r>
            <a:r>
              <a:rPr lang="hr-HR" dirty="0" err="1"/>
              <a:t>up</a:t>
            </a:r>
            <a:r>
              <a:rPr lang="hr-HR" dirty="0"/>
              <a:t> </a:t>
            </a:r>
            <a:r>
              <a:rPr lang="hr-HR" dirty="0" err="1"/>
              <a:t>in</a:t>
            </a:r>
            <a:r>
              <a:rPr lang="hr-HR" dirty="0"/>
              <a:t> Australia (German </a:t>
            </a:r>
            <a:r>
              <a:rPr lang="hr-HR" dirty="0" err="1"/>
              <a:t>mothers</a:t>
            </a:r>
            <a:r>
              <a:rPr lang="hr-HR" dirty="0"/>
              <a:t>)</a:t>
            </a:r>
          </a:p>
          <a:p>
            <a:r>
              <a:rPr lang="en-US" dirty="0"/>
              <a:t>In the first multiword utterances the head-initial and head-final order is reflected for the two languages respectively:</a:t>
            </a:r>
          </a:p>
          <a:p>
            <a:pPr>
              <a:buAutoNum type="arabicPeriod"/>
            </a:pPr>
            <a:r>
              <a:rPr lang="en-US" i="1" dirty="0" err="1"/>
              <a:t>Nise</a:t>
            </a:r>
            <a:r>
              <a:rPr lang="en-US" i="1" dirty="0"/>
              <a:t> do that </a:t>
            </a:r>
            <a:r>
              <a:rPr lang="en-US" dirty="0"/>
              <a:t>– </a:t>
            </a:r>
            <a:r>
              <a:rPr lang="en-US" b="1" dirty="0"/>
              <a:t>S V XP </a:t>
            </a:r>
            <a:r>
              <a:rPr lang="en-US" dirty="0"/>
              <a:t>‘Denise did that’</a:t>
            </a:r>
          </a:p>
          <a:p>
            <a:pPr>
              <a:buAutoNum type="arabicPeriod"/>
            </a:pPr>
            <a:r>
              <a:rPr lang="en-US" i="1" dirty="0"/>
              <a:t>Mama Tennis </a:t>
            </a:r>
            <a:r>
              <a:rPr lang="en-US" i="1" dirty="0" err="1"/>
              <a:t>spielen</a:t>
            </a:r>
            <a:r>
              <a:rPr lang="en-US" i="1" dirty="0"/>
              <a:t> </a:t>
            </a:r>
            <a:r>
              <a:rPr lang="en-US" dirty="0"/>
              <a:t>- </a:t>
            </a:r>
            <a:r>
              <a:rPr lang="en-US" b="1" dirty="0"/>
              <a:t>S XP V </a:t>
            </a:r>
            <a:r>
              <a:rPr lang="en-US" dirty="0"/>
              <a:t>‘Mum is playing tennis’</a:t>
            </a:r>
          </a:p>
          <a:p>
            <a:r>
              <a:rPr lang="nb-NO" dirty="0"/>
              <a:t>The </a:t>
            </a:r>
            <a:r>
              <a:rPr lang="nb-NO" dirty="0" err="1"/>
              <a:t>languages</a:t>
            </a:r>
            <a:r>
              <a:rPr lang="nb-NO" dirty="0"/>
              <a:t> </a:t>
            </a:r>
            <a:r>
              <a:rPr lang="nb-NO" dirty="0" err="1"/>
              <a:t>are</a:t>
            </a:r>
            <a:r>
              <a:rPr lang="nb-NO" dirty="0"/>
              <a:t> </a:t>
            </a:r>
            <a:r>
              <a:rPr lang="nb-NO" dirty="0" err="1"/>
              <a:t>clearly</a:t>
            </a:r>
            <a:r>
              <a:rPr lang="nb-NO" dirty="0"/>
              <a:t> </a:t>
            </a:r>
            <a:r>
              <a:rPr lang="nb-NO" b="1" dirty="0" err="1"/>
              <a:t>separated</a:t>
            </a:r>
            <a:endParaRPr lang="hr-HR" b="1" dirty="0"/>
          </a:p>
          <a:p>
            <a:endParaRPr lang="nb-NO" dirty="0"/>
          </a:p>
          <a:p>
            <a:r>
              <a:rPr lang="nb-NO" dirty="0"/>
              <a:t>Target-like </a:t>
            </a:r>
            <a:r>
              <a:rPr lang="nb-NO" dirty="0" err="1"/>
              <a:t>structures</a:t>
            </a:r>
            <a:r>
              <a:rPr lang="nb-NO" dirty="0"/>
              <a:t> </a:t>
            </a:r>
            <a:r>
              <a:rPr lang="hr-HR" dirty="0" err="1"/>
              <a:t>decline</a:t>
            </a:r>
            <a:r>
              <a:rPr lang="hr-HR" dirty="0"/>
              <a:t> </a:t>
            </a:r>
            <a:r>
              <a:rPr lang="hr-HR" dirty="0" err="1"/>
              <a:t>in</a:t>
            </a:r>
            <a:r>
              <a:rPr lang="hr-HR" dirty="0"/>
              <a:t> German at </a:t>
            </a:r>
            <a:r>
              <a:rPr lang="hr-HR" dirty="0" err="1"/>
              <a:t>around</a:t>
            </a:r>
            <a:r>
              <a:rPr lang="hr-HR" dirty="0"/>
              <a:t> 2;6 (</a:t>
            </a:r>
            <a:r>
              <a:rPr lang="hr-HR" i="1" dirty="0" err="1"/>
              <a:t>Ich</a:t>
            </a:r>
            <a:r>
              <a:rPr lang="hr-HR" i="1" dirty="0"/>
              <a:t> m</a:t>
            </a:r>
            <a:r>
              <a:rPr lang="nb-NO" i="1" dirty="0" err="1"/>
              <a:t>ö</a:t>
            </a:r>
            <a:r>
              <a:rPr lang="hr-HR" i="1" dirty="0" err="1"/>
              <a:t>chte</a:t>
            </a:r>
            <a:r>
              <a:rPr lang="hr-HR" i="1" dirty="0"/>
              <a:t> </a:t>
            </a:r>
            <a:r>
              <a:rPr lang="hr-HR" i="1" dirty="0" err="1"/>
              <a:t>tragen</a:t>
            </a:r>
            <a:r>
              <a:rPr lang="hr-HR" i="1" dirty="0"/>
              <a:t> </a:t>
            </a:r>
            <a:r>
              <a:rPr lang="hr-HR" i="1" dirty="0" err="1"/>
              <a:t>dich</a:t>
            </a:r>
            <a:r>
              <a:rPr lang="hr-HR" i="1" dirty="0"/>
              <a:t> </a:t>
            </a:r>
            <a:r>
              <a:rPr lang="hr-HR" dirty="0"/>
              <a:t>“ I </a:t>
            </a:r>
            <a:r>
              <a:rPr lang="hr-HR" dirty="0" err="1"/>
              <a:t>want</a:t>
            </a:r>
            <a:r>
              <a:rPr lang="hr-HR" dirty="0"/>
              <a:t> to </a:t>
            </a:r>
            <a:r>
              <a:rPr lang="hr-HR" dirty="0" err="1"/>
              <a:t>carry</a:t>
            </a:r>
            <a:r>
              <a:rPr lang="hr-HR" dirty="0"/>
              <a:t> </a:t>
            </a:r>
            <a:r>
              <a:rPr lang="hr-HR" dirty="0" err="1"/>
              <a:t>you</a:t>
            </a:r>
            <a:r>
              <a:rPr lang="hr-HR" dirty="0"/>
              <a:t>“)</a:t>
            </a:r>
            <a:r>
              <a:rPr lang="nb-NO" dirty="0"/>
              <a:t>- SVO </a:t>
            </a:r>
          </a:p>
          <a:p>
            <a:r>
              <a:rPr lang="en-US" dirty="0"/>
              <a:t>Errors attested also in English (</a:t>
            </a:r>
            <a:r>
              <a:rPr lang="en-US" i="1" dirty="0"/>
              <a:t>I want a look have</a:t>
            </a:r>
            <a:r>
              <a:rPr lang="en-US" dirty="0"/>
              <a:t>)</a:t>
            </a:r>
          </a:p>
          <a:p>
            <a:r>
              <a:rPr lang="en-US" dirty="0"/>
              <a:t>The V_XP structure is more strongly represented in the German of the bilinguals than for the German monolinguals due to the </a:t>
            </a:r>
            <a:r>
              <a:rPr lang="en-US" b="1" dirty="0"/>
              <a:t>corresponding structure in English</a:t>
            </a:r>
          </a:p>
          <a:p>
            <a:r>
              <a:rPr lang="en-US" dirty="0"/>
              <a:t>English is stronger for those children but </a:t>
            </a:r>
            <a:r>
              <a:rPr lang="en-US" b="1" dirty="0"/>
              <a:t>CLI is not unilateral</a:t>
            </a:r>
          </a:p>
          <a:p>
            <a:endParaRPr lang="en-US" b="1" dirty="0"/>
          </a:p>
          <a:p>
            <a:r>
              <a:rPr lang="en-US" dirty="0"/>
              <a:t>CLI happened where there was </a:t>
            </a:r>
            <a:r>
              <a:rPr lang="en-US" b="1" dirty="0"/>
              <a:t>overlap</a:t>
            </a:r>
            <a:r>
              <a:rPr lang="en-US" dirty="0"/>
              <a:t> and </a:t>
            </a:r>
            <a:r>
              <a:rPr lang="en-US" b="1" dirty="0"/>
              <a:t>ambiguity</a:t>
            </a:r>
          </a:p>
        </p:txBody>
      </p:sp>
      <p:sp>
        <p:nvSpPr>
          <p:cNvPr id="4" name="Slide Number Placeholder 3">
            <a:extLst>
              <a:ext uri="{FF2B5EF4-FFF2-40B4-BE49-F238E27FC236}">
                <a16:creationId xmlns:a16="http://schemas.microsoft.com/office/drawing/2014/main" id="{E8282EDD-7527-1949-969E-A492503D963D}"/>
              </a:ext>
            </a:extLst>
          </p:cNvPr>
          <p:cNvSpPr>
            <a:spLocks noGrp="1"/>
          </p:cNvSpPr>
          <p:nvPr>
            <p:ph type="sldNum" sz="quarter" idx="12"/>
          </p:nvPr>
        </p:nvSpPr>
        <p:spPr/>
        <p:txBody>
          <a:bodyPr/>
          <a:lstStyle/>
          <a:p>
            <a:fld id="{48967F36-0B61-F749-ACDB-F36D75792314}" type="slidenum">
              <a:rPr lang="en-US" noProof="0" smtClean="0"/>
              <a:pPr/>
              <a:t>21</a:t>
            </a:fld>
            <a:endParaRPr lang="en-US" noProof="0"/>
          </a:p>
        </p:txBody>
      </p:sp>
    </p:spTree>
    <p:extLst>
      <p:ext uri="{BB962C8B-B14F-4D97-AF65-F5344CB8AC3E}">
        <p14:creationId xmlns:p14="http://schemas.microsoft.com/office/powerpoint/2010/main" val="2464639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EB89B-C6D8-DE4A-9740-F9EF2BF55402}"/>
              </a:ext>
            </a:extLst>
          </p:cNvPr>
          <p:cNvSpPr>
            <a:spLocks noGrp="1"/>
          </p:cNvSpPr>
          <p:nvPr>
            <p:ph type="title"/>
          </p:nvPr>
        </p:nvSpPr>
        <p:spPr/>
        <p:txBody>
          <a:bodyPr/>
          <a:lstStyle/>
          <a:p>
            <a:r>
              <a:rPr lang="en-US" dirty="0"/>
              <a:t>Negation</a:t>
            </a:r>
          </a:p>
        </p:txBody>
      </p:sp>
      <p:sp>
        <p:nvSpPr>
          <p:cNvPr id="4" name="Content Placeholder 3">
            <a:extLst>
              <a:ext uri="{FF2B5EF4-FFF2-40B4-BE49-F238E27FC236}">
                <a16:creationId xmlns:a16="http://schemas.microsoft.com/office/drawing/2014/main" id="{E85A7C48-A267-8947-ADC9-AB60E9C56CF0}"/>
              </a:ext>
            </a:extLst>
          </p:cNvPr>
          <p:cNvSpPr>
            <a:spLocks noGrp="1"/>
          </p:cNvSpPr>
          <p:nvPr>
            <p:ph sz="half" idx="1"/>
          </p:nvPr>
        </p:nvSpPr>
        <p:spPr/>
        <p:txBody>
          <a:bodyPr/>
          <a:lstStyle/>
          <a:p>
            <a:pPr marL="0" indent="0">
              <a:buNone/>
            </a:pPr>
            <a:r>
              <a:rPr lang="en-US" dirty="0"/>
              <a:t>English</a:t>
            </a:r>
          </a:p>
          <a:p>
            <a:r>
              <a:rPr lang="en-US" i="1" dirty="0"/>
              <a:t>No</a:t>
            </a:r>
            <a:r>
              <a:rPr lang="en-US" dirty="0"/>
              <a:t>, </a:t>
            </a:r>
            <a:r>
              <a:rPr lang="en-US" i="1" dirty="0"/>
              <a:t>not</a:t>
            </a:r>
            <a:r>
              <a:rPr lang="en-US" dirty="0"/>
              <a:t>, and </a:t>
            </a:r>
            <a:r>
              <a:rPr lang="en-US" i="1" dirty="0" err="1"/>
              <a:t>n’t</a:t>
            </a:r>
            <a:endParaRPr lang="en-US" i="1" dirty="0"/>
          </a:p>
          <a:p>
            <a:r>
              <a:rPr lang="en-US" dirty="0"/>
              <a:t>Auxiliaries and modals can move beyond AGR and occupy the position left to the subject, and can pick up the </a:t>
            </a:r>
            <a:r>
              <a:rPr lang="en-US" i="1" dirty="0" err="1"/>
              <a:t>n’t</a:t>
            </a:r>
            <a:r>
              <a:rPr lang="en-US" dirty="0"/>
              <a:t> gets cliticised onto it</a:t>
            </a:r>
          </a:p>
          <a:p>
            <a:r>
              <a:rPr lang="en-US" dirty="0"/>
              <a:t>The formation of sentential negation requires a dummy auxiliary </a:t>
            </a:r>
            <a:r>
              <a:rPr lang="en-US" i="1" dirty="0"/>
              <a:t>do</a:t>
            </a:r>
            <a:r>
              <a:rPr lang="en-US" dirty="0"/>
              <a:t> to be generated to which the </a:t>
            </a:r>
            <a:r>
              <a:rPr lang="en-US" i="1" dirty="0" err="1"/>
              <a:t>n’t</a:t>
            </a:r>
            <a:r>
              <a:rPr lang="en-US" dirty="0"/>
              <a:t> can be cliticised</a:t>
            </a:r>
          </a:p>
          <a:p>
            <a:pPr marL="0" indent="0">
              <a:buNone/>
            </a:pPr>
            <a:r>
              <a:rPr lang="en-US" dirty="0"/>
              <a:t>Pussycat doesn’t want a box</a:t>
            </a:r>
          </a:p>
          <a:p>
            <a:pPr marL="0" indent="0">
              <a:buNone/>
            </a:pPr>
            <a:r>
              <a:rPr lang="en-US" dirty="0"/>
              <a:t>*Pussycat want’s not box</a:t>
            </a:r>
          </a:p>
        </p:txBody>
      </p:sp>
      <p:sp>
        <p:nvSpPr>
          <p:cNvPr id="5" name="Content Placeholder 4">
            <a:extLst>
              <a:ext uri="{FF2B5EF4-FFF2-40B4-BE49-F238E27FC236}">
                <a16:creationId xmlns:a16="http://schemas.microsoft.com/office/drawing/2014/main" id="{9008315A-166E-B148-9937-F108F5CD9466}"/>
              </a:ext>
            </a:extLst>
          </p:cNvPr>
          <p:cNvSpPr>
            <a:spLocks noGrp="1"/>
          </p:cNvSpPr>
          <p:nvPr>
            <p:ph sz="half" idx="13"/>
          </p:nvPr>
        </p:nvSpPr>
        <p:spPr>
          <a:xfrm>
            <a:off x="4840364" y="1837780"/>
            <a:ext cx="3710050" cy="2396595"/>
          </a:xfrm>
        </p:spPr>
        <p:txBody>
          <a:bodyPr/>
          <a:lstStyle/>
          <a:p>
            <a:pPr marL="0" indent="0">
              <a:buNone/>
            </a:pPr>
            <a:r>
              <a:rPr lang="en-US" dirty="0"/>
              <a:t>German</a:t>
            </a:r>
          </a:p>
          <a:p>
            <a:r>
              <a:rPr lang="en-US" i="1" dirty="0"/>
              <a:t>Nein</a:t>
            </a:r>
            <a:r>
              <a:rPr lang="en-US" dirty="0"/>
              <a:t>, </a:t>
            </a:r>
            <a:r>
              <a:rPr lang="en-US" i="1" dirty="0" err="1"/>
              <a:t>nicht</a:t>
            </a:r>
            <a:r>
              <a:rPr lang="en-US" dirty="0"/>
              <a:t>, and </a:t>
            </a:r>
            <a:r>
              <a:rPr lang="en-US" i="1" dirty="0" err="1"/>
              <a:t>kein</a:t>
            </a:r>
            <a:endParaRPr lang="en-US" i="1" dirty="0"/>
          </a:p>
          <a:p>
            <a:r>
              <a:rPr lang="en-US" dirty="0"/>
              <a:t>No restriction of movement of the main lexical verb</a:t>
            </a:r>
          </a:p>
          <a:p>
            <a:r>
              <a:rPr lang="en-US" dirty="0"/>
              <a:t>Dummy auxiliary is not necessary</a:t>
            </a:r>
          </a:p>
        </p:txBody>
      </p:sp>
      <p:sp>
        <p:nvSpPr>
          <p:cNvPr id="7" name="TextBox 6">
            <a:extLst>
              <a:ext uri="{FF2B5EF4-FFF2-40B4-BE49-F238E27FC236}">
                <a16:creationId xmlns:a16="http://schemas.microsoft.com/office/drawing/2014/main" id="{251DB873-EDB0-8549-A60B-30914884B929}"/>
              </a:ext>
            </a:extLst>
          </p:cNvPr>
          <p:cNvSpPr txBox="1"/>
          <p:nvPr/>
        </p:nvSpPr>
        <p:spPr>
          <a:xfrm>
            <a:off x="4389421" y="4234375"/>
            <a:ext cx="4327554" cy="2031325"/>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Expected CLI</a:t>
            </a:r>
            <a:r>
              <a:rPr lang="en-US" dirty="0">
                <a:latin typeface="Arial" panose="020B0604020202020204" pitchFamily="34" charset="0"/>
                <a:cs typeface="Arial" panose="020B0604020202020204" pitchFamily="34" charset="0"/>
              </a:rPr>
              <a:t>:</a:t>
            </a:r>
          </a:p>
          <a:p>
            <a:pPr marL="285750" indent="-285750">
              <a:buFont typeface="Arial" panose="020B0604020202020204" pitchFamily="34" charset="0"/>
              <a:buChar char="•"/>
            </a:pPr>
            <a:r>
              <a:rPr lang="en-US" b="1" dirty="0">
                <a:latin typeface="Arial" panose="020B0604020202020204" pitchFamily="34" charset="0"/>
                <a:cs typeface="Arial" panose="020B0604020202020204" pitchFamily="34" charset="0"/>
              </a:rPr>
              <a:t>Overlap</a:t>
            </a:r>
            <a:r>
              <a:rPr lang="en-US" dirty="0">
                <a:latin typeface="Arial" panose="020B0604020202020204" pitchFamily="34" charset="0"/>
                <a:cs typeface="Arial" panose="020B0604020202020204" pitchFamily="34" charset="0"/>
              </a:rPr>
              <a:t>: auxiliaries and modals move past negation</a:t>
            </a:r>
          </a:p>
          <a:p>
            <a:pPr marL="285750" indent="-285750">
              <a:buFont typeface="Arial" panose="020B0604020202020204" pitchFamily="34" charset="0"/>
              <a:buChar char="•"/>
            </a:pPr>
            <a:r>
              <a:rPr lang="en-US" b="1" dirty="0">
                <a:latin typeface="Arial" panose="020B0604020202020204" pitchFamily="34" charset="0"/>
                <a:cs typeface="Arial" panose="020B0604020202020204" pitchFamily="34" charset="0"/>
              </a:rPr>
              <a:t>Ambiguity</a:t>
            </a:r>
            <a:r>
              <a:rPr lang="en-US" dirty="0">
                <a:latin typeface="Arial" panose="020B0604020202020204" pitchFamily="34" charset="0"/>
                <a:cs typeface="Arial" panose="020B0604020202020204" pitchFamily="34" charset="0"/>
              </a:rPr>
              <a:t>: in English some verbs move past negation and some do not</a:t>
            </a:r>
          </a:p>
          <a:p>
            <a:pPr marL="285750" indent="-285750">
              <a:buFont typeface="Arial" panose="020B0604020202020204" pitchFamily="34" charset="0"/>
              <a:buChar char="•"/>
            </a:pPr>
            <a:r>
              <a:rPr lang="en-US" b="1" dirty="0">
                <a:latin typeface="Arial" panose="020B0604020202020204" pitchFamily="34" charset="0"/>
                <a:cs typeface="Arial" panose="020B0604020202020204" pitchFamily="34" charset="0"/>
              </a:rPr>
              <a:t>Effect</a:t>
            </a:r>
            <a:r>
              <a:rPr lang="en-US" dirty="0">
                <a:latin typeface="Arial" panose="020B0604020202020204" pitchFamily="34" charset="0"/>
                <a:cs typeface="Arial" panose="020B0604020202020204" pitchFamily="34" charset="0"/>
              </a:rPr>
              <a:t>: English lexical verbs will move past negation as German verbs do</a:t>
            </a:r>
          </a:p>
        </p:txBody>
      </p:sp>
    </p:spTree>
    <p:extLst>
      <p:ext uri="{BB962C8B-B14F-4D97-AF65-F5344CB8AC3E}">
        <p14:creationId xmlns:p14="http://schemas.microsoft.com/office/powerpoint/2010/main" val="2583258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1" nodeType="click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1" nodeType="clickEffect">
                                  <p:stCondLst>
                                    <p:cond delay="0"/>
                                  </p:stCondLst>
                                  <p:childTnLst>
                                    <p:set>
                                      <p:cBhvr>
                                        <p:cTn id="2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1" nodeType="clickEffect">
                                  <p:stCondLst>
                                    <p:cond delay="0"/>
                                  </p:stCondLst>
                                  <p:childTnLst>
                                    <p:set>
                                      <p:cBhvr>
                                        <p:cTn id="32"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1" nodeType="clickEffect">
                                  <p:stCondLst>
                                    <p:cond delay="0"/>
                                  </p:stCondLst>
                                  <p:childTnLst>
                                    <p:set>
                                      <p:cBhvr>
                                        <p:cTn id="3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1" nodeType="clickEffect">
                                  <p:stCondLst>
                                    <p:cond delay="0"/>
                                  </p:stCondLst>
                                  <p:childTnLst>
                                    <p:set>
                                      <p:cBhvr>
                                        <p:cTn id="4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4" grpId="1" uiExpand="1" build="p"/>
      <p:bldP spid="5" grpId="0" uiExpand="1" build="p"/>
      <p:bldP spid="5" grpId="1" uiExpand="1" build="p"/>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41DE34-5B95-6644-B980-1B8706640C75}"/>
              </a:ext>
            </a:extLst>
          </p:cNvPr>
          <p:cNvSpPr>
            <a:spLocks noGrp="1"/>
          </p:cNvSpPr>
          <p:nvPr>
            <p:ph type="title"/>
          </p:nvPr>
        </p:nvSpPr>
        <p:spPr/>
        <p:txBody>
          <a:bodyPr/>
          <a:lstStyle/>
          <a:p>
            <a:r>
              <a:rPr lang="en-US" dirty="0"/>
              <a:t>Negation in English-German bilingual (</a:t>
            </a:r>
            <a:r>
              <a:rPr lang="en-US" dirty="0" err="1"/>
              <a:t>Schelletter</a:t>
            </a:r>
            <a:r>
              <a:rPr lang="en-US" dirty="0"/>
              <a:t> 2000)</a:t>
            </a:r>
          </a:p>
        </p:txBody>
      </p:sp>
      <p:sp>
        <p:nvSpPr>
          <p:cNvPr id="4" name="Content Placeholder 3">
            <a:extLst>
              <a:ext uri="{FF2B5EF4-FFF2-40B4-BE49-F238E27FC236}">
                <a16:creationId xmlns:a16="http://schemas.microsoft.com/office/drawing/2014/main" id="{129E0D99-3508-814A-89DF-F8853E8827A0}"/>
              </a:ext>
            </a:extLst>
          </p:cNvPr>
          <p:cNvSpPr>
            <a:spLocks noGrp="1"/>
          </p:cNvSpPr>
          <p:nvPr>
            <p:ph sz="half" idx="1"/>
          </p:nvPr>
        </p:nvSpPr>
        <p:spPr>
          <a:xfrm>
            <a:off x="670298" y="1837780"/>
            <a:ext cx="7880116" cy="4663227"/>
          </a:xfrm>
        </p:spPr>
        <p:txBody>
          <a:bodyPr/>
          <a:lstStyle/>
          <a:p>
            <a:r>
              <a:rPr lang="en-US" dirty="0"/>
              <a:t>1 English-German bilingual growing up in England (German mother)</a:t>
            </a:r>
          </a:p>
          <a:p>
            <a:r>
              <a:rPr lang="en-US" dirty="0"/>
              <a:t>Non target-like structures in English</a:t>
            </a:r>
          </a:p>
          <a:p>
            <a:pPr marL="285750" indent="-285750">
              <a:buFont typeface="Arial" panose="020B0604020202020204" pitchFamily="34" charset="0"/>
              <a:buChar char="•"/>
            </a:pPr>
            <a:r>
              <a:rPr lang="en-US" b="1" dirty="0"/>
              <a:t>Cross-linguistic overgeneralization</a:t>
            </a:r>
            <a:r>
              <a:rPr lang="en-US" dirty="0"/>
              <a:t>: lexical verbs are raised over negation in English (</a:t>
            </a:r>
            <a:r>
              <a:rPr lang="nb-NO" dirty="0"/>
              <a:t>*</a:t>
            </a:r>
            <a:r>
              <a:rPr lang="en-US" dirty="0"/>
              <a:t>comes he today?)</a:t>
            </a:r>
          </a:p>
          <a:p>
            <a:pPr marL="285750" indent="-285750">
              <a:buFont typeface="Arial" panose="020B0604020202020204" pitchFamily="34" charset="0"/>
              <a:buChar char="•"/>
            </a:pPr>
            <a:r>
              <a:rPr lang="en-US" dirty="0"/>
              <a:t>The negations are target-like in German, but the English ones have a German negative structure with English lexical items (i.e. I climb not)</a:t>
            </a:r>
          </a:p>
          <a:p>
            <a:pPr marL="285750" indent="-285750">
              <a:buFont typeface="Arial" panose="020B0604020202020204" pitchFamily="34" charset="0"/>
              <a:buChar char="•"/>
            </a:pPr>
            <a:r>
              <a:rPr lang="en-US" dirty="0"/>
              <a:t>CLI found where there is overlap and ambiguity with structures attested in monolinguals</a:t>
            </a:r>
          </a:p>
          <a:p>
            <a:pPr marL="285750" indent="-285750">
              <a:buFont typeface="Arial" panose="020B0604020202020204" pitchFamily="34" charset="0"/>
              <a:buChar char="•"/>
            </a:pPr>
            <a:endParaRPr lang="en-US" b="1" dirty="0"/>
          </a:p>
          <a:p>
            <a:pPr marL="285750" indent="-285750">
              <a:buFont typeface="Arial" panose="020B0604020202020204" pitchFamily="34" charset="0"/>
              <a:buChar char="•"/>
            </a:pPr>
            <a:r>
              <a:rPr lang="en-US" b="1" dirty="0"/>
              <a:t>Negation analyzed as an adverbial</a:t>
            </a:r>
            <a:r>
              <a:rPr lang="en-US" dirty="0"/>
              <a:t>: the placement of adverbials is compatible with word order requirements for each language. So the German word order needs not to be adopted for the placement of </a:t>
            </a:r>
            <a:r>
              <a:rPr lang="en-US" i="1" dirty="0"/>
              <a:t>not </a:t>
            </a:r>
            <a:r>
              <a:rPr lang="en-US" dirty="0"/>
              <a:t>in English</a:t>
            </a:r>
            <a:endParaRPr lang="en-US" i="1" dirty="0"/>
          </a:p>
          <a:p>
            <a:r>
              <a:rPr lang="en-US" dirty="0"/>
              <a:t>By treating negation as adverbs, the child does not treat it as a functional element and thus simplifies the structure overall. </a:t>
            </a:r>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sp>
        <p:nvSpPr>
          <p:cNvPr id="8" name="Slide Number Placeholder 7">
            <a:extLst>
              <a:ext uri="{FF2B5EF4-FFF2-40B4-BE49-F238E27FC236}">
                <a16:creationId xmlns:a16="http://schemas.microsoft.com/office/drawing/2014/main" id="{A0F93AB8-CE36-1644-8A36-5E5C7F0886FE}"/>
              </a:ext>
            </a:extLst>
          </p:cNvPr>
          <p:cNvSpPr>
            <a:spLocks noGrp="1"/>
          </p:cNvSpPr>
          <p:nvPr>
            <p:ph type="sldNum" sz="quarter" idx="12"/>
          </p:nvPr>
        </p:nvSpPr>
        <p:spPr/>
        <p:txBody>
          <a:bodyPr/>
          <a:lstStyle/>
          <a:p>
            <a:fld id="{48967F36-0B61-F749-ACDB-F36D75792314}" type="slidenum">
              <a:rPr lang="en-US" noProof="0" smtClean="0"/>
              <a:pPr/>
              <a:t>23</a:t>
            </a:fld>
            <a:endParaRPr lang="en-US" noProof="0"/>
          </a:p>
        </p:txBody>
      </p:sp>
    </p:spTree>
    <p:extLst>
      <p:ext uri="{BB962C8B-B14F-4D97-AF65-F5344CB8AC3E}">
        <p14:creationId xmlns:p14="http://schemas.microsoft.com/office/powerpoint/2010/main" val="3903571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F8B1917-AE7B-804C-9274-6D2C7B4EEE82}"/>
              </a:ext>
            </a:extLst>
          </p:cNvPr>
          <p:cNvSpPr>
            <a:spLocks noGrp="1"/>
          </p:cNvSpPr>
          <p:nvPr>
            <p:ph type="title"/>
          </p:nvPr>
        </p:nvSpPr>
        <p:spPr/>
        <p:txBody>
          <a:bodyPr/>
          <a:lstStyle/>
          <a:p>
            <a:r>
              <a:rPr lang="en-US" dirty="0"/>
              <a:t>Negation in English-German bilingual (D</a:t>
            </a:r>
            <a:r>
              <a:rPr lang="nb-NO" dirty="0" err="1"/>
              <a:t>ö</a:t>
            </a:r>
            <a:r>
              <a:rPr lang="en-US" dirty="0" err="1"/>
              <a:t>pke</a:t>
            </a:r>
            <a:r>
              <a:rPr lang="en-US" dirty="0"/>
              <a:t> 1999)</a:t>
            </a:r>
          </a:p>
        </p:txBody>
      </p:sp>
      <p:sp>
        <p:nvSpPr>
          <p:cNvPr id="6" name="Content Placeholder 5">
            <a:extLst>
              <a:ext uri="{FF2B5EF4-FFF2-40B4-BE49-F238E27FC236}">
                <a16:creationId xmlns:a16="http://schemas.microsoft.com/office/drawing/2014/main" id="{5B876CE3-8425-E744-9B65-3AB1E741048D}"/>
              </a:ext>
            </a:extLst>
          </p:cNvPr>
          <p:cNvSpPr>
            <a:spLocks noGrp="1"/>
          </p:cNvSpPr>
          <p:nvPr>
            <p:ph idx="1"/>
          </p:nvPr>
        </p:nvSpPr>
        <p:spPr/>
        <p:txBody>
          <a:bodyPr>
            <a:normAutofit/>
          </a:bodyPr>
          <a:lstStyle/>
          <a:p>
            <a:r>
              <a:rPr lang="en-US" dirty="0"/>
              <a:t>4 English-German bilinguals growing up in Australia (German mother)</a:t>
            </a:r>
          </a:p>
          <a:p>
            <a:r>
              <a:rPr lang="en-US" dirty="0"/>
              <a:t>Influences predominantly from English to German</a:t>
            </a:r>
          </a:p>
          <a:p>
            <a:r>
              <a:rPr lang="en-US" dirty="0"/>
              <a:t>In English CLI consisted in </a:t>
            </a:r>
            <a:r>
              <a:rPr lang="en-US" b="1" dirty="0"/>
              <a:t>post-verbal negation </a:t>
            </a:r>
            <a:r>
              <a:rPr lang="en-US" dirty="0"/>
              <a:t>(i.e. I want not like that)</a:t>
            </a:r>
          </a:p>
          <a:p>
            <a:r>
              <a:rPr lang="en-US" dirty="0"/>
              <a:t>Expected due to overlap and ambiguity</a:t>
            </a:r>
          </a:p>
          <a:p>
            <a:endParaRPr lang="en-US" dirty="0"/>
          </a:p>
          <a:p>
            <a:r>
              <a:rPr lang="en-US" dirty="0"/>
              <a:t>Cross-linguistic structures in German consisted in a range of structural possibilities made available through English (i.e. </a:t>
            </a:r>
            <a:r>
              <a:rPr lang="en-US" i="1" dirty="0" err="1"/>
              <a:t>nicht</a:t>
            </a:r>
            <a:r>
              <a:rPr lang="en-US" i="1" dirty="0"/>
              <a:t> like das</a:t>
            </a:r>
            <a:r>
              <a:rPr lang="en-US" dirty="0"/>
              <a:t>)</a:t>
            </a:r>
          </a:p>
          <a:p>
            <a:r>
              <a:rPr lang="en-US" dirty="0"/>
              <a:t>NEG_V_XP structures are also found in German monolingual children</a:t>
            </a:r>
          </a:p>
          <a:p>
            <a:endParaRPr lang="en-US" dirty="0"/>
          </a:p>
          <a:p>
            <a:r>
              <a:rPr lang="en-US" dirty="0"/>
              <a:t>The non target-like structures appear repeatedly in the 2L1 data, they feature a wider range of verbs, all 4 children use these structures, whereas these are isolated errors in monolingual data</a:t>
            </a:r>
          </a:p>
        </p:txBody>
      </p:sp>
      <p:sp>
        <p:nvSpPr>
          <p:cNvPr id="7" name="Slide Number Placeholder 6">
            <a:extLst>
              <a:ext uri="{FF2B5EF4-FFF2-40B4-BE49-F238E27FC236}">
                <a16:creationId xmlns:a16="http://schemas.microsoft.com/office/drawing/2014/main" id="{B852F5C5-EA20-EC40-A9E1-B0B5918F0B82}"/>
              </a:ext>
            </a:extLst>
          </p:cNvPr>
          <p:cNvSpPr>
            <a:spLocks noGrp="1"/>
          </p:cNvSpPr>
          <p:nvPr>
            <p:ph type="sldNum" sz="quarter" idx="12"/>
          </p:nvPr>
        </p:nvSpPr>
        <p:spPr/>
        <p:txBody>
          <a:bodyPr/>
          <a:lstStyle/>
          <a:p>
            <a:fld id="{48967F36-0B61-F749-ACDB-F36D75792314}" type="slidenum">
              <a:rPr lang="en-US" noProof="0" smtClean="0"/>
              <a:pPr/>
              <a:t>24</a:t>
            </a:fld>
            <a:endParaRPr lang="en-US" noProof="0"/>
          </a:p>
        </p:txBody>
      </p:sp>
    </p:spTree>
    <p:extLst>
      <p:ext uri="{BB962C8B-B14F-4D97-AF65-F5344CB8AC3E}">
        <p14:creationId xmlns:p14="http://schemas.microsoft.com/office/powerpoint/2010/main" val="15265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2D808A-5AD5-9F4F-848B-0A1CB491DF3C}"/>
              </a:ext>
            </a:extLst>
          </p:cNvPr>
          <p:cNvSpPr>
            <a:spLocks noGrp="1"/>
          </p:cNvSpPr>
          <p:nvPr>
            <p:ph type="title"/>
          </p:nvPr>
        </p:nvSpPr>
        <p:spPr/>
        <p:txBody>
          <a:bodyPr/>
          <a:lstStyle/>
          <a:p>
            <a:r>
              <a:rPr lang="en-US" dirty="0"/>
              <a:t>Subject/Object drop</a:t>
            </a:r>
          </a:p>
        </p:txBody>
      </p:sp>
      <p:sp>
        <p:nvSpPr>
          <p:cNvPr id="6" name="Content Placeholder 5">
            <a:extLst>
              <a:ext uri="{FF2B5EF4-FFF2-40B4-BE49-F238E27FC236}">
                <a16:creationId xmlns:a16="http://schemas.microsoft.com/office/drawing/2014/main" id="{D663CFE6-8FCE-0544-B894-50850222E32B}"/>
              </a:ext>
            </a:extLst>
          </p:cNvPr>
          <p:cNvSpPr>
            <a:spLocks noGrp="1"/>
          </p:cNvSpPr>
          <p:nvPr>
            <p:ph sz="half" idx="1"/>
          </p:nvPr>
        </p:nvSpPr>
        <p:spPr>
          <a:xfrm>
            <a:off x="670298" y="1837780"/>
            <a:ext cx="3710050" cy="2874897"/>
          </a:xfrm>
        </p:spPr>
        <p:txBody>
          <a:bodyPr/>
          <a:lstStyle/>
          <a:p>
            <a:pPr marL="0" indent="0">
              <a:buNone/>
            </a:pPr>
            <a:r>
              <a:rPr lang="en-US" dirty="0"/>
              <a:t>Pro-drop</a:t>
            </a:r>
          </a:p>
          <a:p>
            <a:r>
              <a:rPr lang="en-US" dirty="0"/>
              <a:t>Italian (S), Spanish (S), Hebrew (S), Dutch (O), German (O)</a:t>
            </a:r>
          </a:p>
          <a:p>
            <a:pPr marL="285750" indent="-285750">
              <a:buFont typeface="Arial" panose="020B0604020202020204" pitchFamily="34" charset="0"/>
              <a:buChar char="•"/>
            </a:pPr>
            <a:r>
              <a:rPr lang="en-US" dirty="0"/>
              <a:t>Subject/object arguments can be either null or overt</a:t>
            </a:r>
          </a:p>
          <a:p>
            <a:pPr marL="285750" indent="-285750">
              <a:buFont typeface="Arial" panose="020B0604020202020204" pitchFamily="34" charset="0"/>
              <a:buChar char="•"/>
            </a:pPr>
            <a:r>
              <a:rPr lang="en-US" dirty="0"/>
              <a:t>It depends on </a:t>
            </a:r>
            <a:r>
              <a:rPr lang="en-US" b="1" dirty="0"/>
              <a:t>pragmatic </a:t>
            </a:r>
            <a:r>
              <a:rPr lang="en-US" dirty="0"/>
              <a:t>considerations (Interface)</a:t>
            </a:r>
          </a:p>
          <a:p>
            <a:pPr marL="285750" indent="-285750">
              <a:buFont typeface="Arial" panose="020B0604020202020204" pitchFamily="34" charset="0"/>
              <a:buChar char="•"/>
            </a:pPr>
            <a:r>
              <a:rPr lang="en-US" dirty="0"/>
              <a:t>Part of the </a:t>
            </a:r>
            <a:r>
              <a:rPr lang="en-US" b="1" dirty="0"/>
              <a:t>C-domain</a:t>
            </a:r>
          </a:p>
          <a:p>
            <a:pPr marL="285750" indent="-285750">
              <a:buFont typeface="Arial" panose="020B0604020202020204" pitchFamily="34" charset="0"/>
              <a:buChar char="•"/>
            </a:pPr>
            <a:endParaRPr lang="en-US" dirty="0"/>
          </a:p>
          <a:p>
            <a:endParaRPr lang="en-US" dirty="0"/>
          </a:p>
        </p:txBody>
      </p:sp>
      <p:sp>
        <p:nvSpPr>
          <p:cNvPr id="7" name="Content Placeholder 6">
            <a:extLst>
              <a:ext uri="{FF2B5EF4-FFF2-40B4-BE49-F238E27FC236}">
                <a16:creationId xmlns:a16="http://schemas.microsoft.com/office/drawing/2014/main" id="{455B8C78-60AC-9E40-B82C-3E962C7A9559}"/>
              </a:ext>
            </a:extLst>
          </p:cNvPr>
          <p:cNvSpPr>
            <a:spLocks noGrp="1"/>
          </p:cNvSpPr>
          <p:nvPr>
            <p:ph sz="half" idx="13"/>
          </p:nvPr>
        </p:nvSpPr>
        <p:spPr>
          <a:xfrm>
            <a:off x="4840364" y="1837780"/>
            <a:ext cx="3710050" cy="1791685"/>
          </a:xfrm>
        </p:spPr>
        <p:txBody>
          <a:bodyPr/>
          <a:lstStyle/>
          <a:p>
            <a:pPr marL="0" indent="0">
              <a:buNone/>
            </a:pPr>
            <a:r>
              <a:rPr lang="en-US" dirty="0"/>
              <a:t>Non pro-drop</a:t>
            </a:r>
          </a:p>
          <a:p>
            <a:r>
              <a:rPr lang="en-US" dirty="0"/>
              <a:t>English</a:t>
            </a:r>
          </a:p>
          <a:p>
            <a:pPr marL="285750" indent="-285750">
              <a:buFont typeface="Arial" panose="020B0604020202020204" pitchFamily="34" charset="0"/>
              <a:buChar char="•"/>
            </a:pPr>
            <a:r>
              <a:rPr lang="en-US" dirty="0"/>
              <a:t>Overt realization of the argument is a </a:t>
            </a:r>
            <a:r>
              <a:rPr lang="en-US" b="1" dirty="0"/>
              <a:t>syntactic requirement</a:t>
            </a:r>
          </a:p>
          <a:p>
            <a:endParaRPr lang="en-US" dirty="0"/>
          </a:p>
        </p:txBody>
      </p:sp>
      <p:sp>
        <p:nvSpPr>
          <p:cNvPr id="8" name="Slide Number Placeholder 7">
            <a:extLst>
              <a:ext uri="{FF2B5EF4-FFF2-40B4-BE49-F238E27FC236}">
                <a16:creationId xmlns:a16="http://schemas.microsoft.com/office/drawing/2014/main" id="{794004B1-ADC7-5146-9777-5508FBCD7BAD}"/>
              </a:ext>
            </a:extLst>
          </p:cNvPr>
          <p:cNvSpPr>
            <a:spLocks noGrp="1"/>
          </p:cNvSpPr>
          <p:nvPr>
            <p:ph type="sldNum" sz="quarter" idx="12"/>
          </p:nvPr>
        </p:nvSpPr>
        <p:spPr/>
        <p:txBody>
          <a:bodyPr/>
          <a:lstStyle/>
          <a:p>
            <a:fld id="{48967F36-0B61-F749-ACDB-F36D75792314}" type="slidenum">
              <a:rPr lang="en-US" noProof="0" smtClean="0"/>
              <a:pPr/>
              <a:t>25</a:t>
            </a:fld>
            <a:endParaRPr lang="en-US" noProof="0"/>
          </a:p>
        </p:txBody>
      </p:sp>
      <p:sp>
        <p:nvSpPr>
          <p:cNvPr id="9" name="TextBox 8">
            <a:extLst>
              <a:ext uri="{FF2B5EF4-FFF2-40B4-BE49-F238E27FC236}">
                <a16:creationId xmlns:a16="http://schemas.microsoft.com/office/drawing/2014/main" id="{608096A8-1A8D-DE43-B05E-2C63A1D9CA7A}"/>
              </a:ext>
            </a:extLst>
          </p:cNvPr>
          <p:cNvSpPr txBox="1"/>
          <p:nvPr/>
        </p:nvSpPr>
        <p:spPr>
          <a:xfrm>
            <a:off x="670298" y="4909625"/>
            <a:ext cx="7446760" cy="1754326"/>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Expected CLI:</a:t>
            </a:r>
          </a:p>
          <a:p>
            <a:pPr marL="285750" indent="-285750">
              <a:buFont typeface="Arial" panose="020B0604020202020204" pitchFamily="34" charset="0"/>
              <a:buChar char="•"/>
            </a:pPr>
            <a:r>
              <a:rPr lang="en-US" b="1" dirty="0">
                <a:latin typeface="Arial" panose="020B0604020202020204" pitchFamily="34" charset="0"/>
                <a:cs typeface="Arial" panose="020B0604020202020204" pitchFamily="34" charset="0"/>
              </a:rPr>
              <a:t>Overlap:</a:t>
            </a:r>
            <a:r>
              <a:rPr lang="en-US" dirty="0">
                <a:latin typeface="Arial" panose="020B0604020202020204" pitchFamily="34" charset="0"/>
                <a:cs typeface="Arial" panose="020B0604020202020204" pitchFamily="34" charset="0"/>
              </a:rPr>
              <a:t> overt arguments</a:t>
            </a:r>
          </a:p>
          <a:p>
            <a:pPr marL="285750" indent="-285750">
              <a:buFont typeface="Arial" panose="020B0604020202020204" pitchFamily="34" charset="0"/>
              <a:buChar char="•"/>
            </a:pPr>
            <a:r>
              <a:rPr lang="en-US" b="1" dirty="0">
                <a:latin typeface="Arial" panose="020B0604020202020204" pitchFamily="34" charset="0"/>
                <a:cs typeface="Arial" panose="020B0604020202020204" pitchFamily="34" charset="0"/>
              </a:rPr>
              <a:t>Ambiguity:</a:t>
            </a:r>
            <a:r>
              <a:rPr lang="en-US" dirty="0">
                <a:latin typeface="Arial" panose="020B0604020202020204" pitchFamily="34" charset="0"/>
                <a:cs typeface="Arial" panose="020B0604020202020204" pitchFamily="34" charset="0"/>
              </a:rPr>
              <a:t> evidence for overt and covert arguments in pro-drop languages</a:t>
            </a:r>
          </a:p>
          <a:p>
            <a:pPr marL="285750" indent="-285750">
              <a:buFont typeface="Arial" panose="020B0604020202020204" pitchFamily="34" charset="0"/>
              <a:buChar char="•"/>
            </a:pPr>
            <a:r>
              <a:rPr lang="en-US" b="1" dirty="0">
                <a:latin typeface="Arial" panose="020B0604020202020204" pitchFamily="34" charset="0"/>
                <a:cs typeface="Arial" panose="020B0604020202020204" pitchFamily="34" charset="0"/>
              </a:rPr>
              <a:t>Effect:</a:t>
            </a:r>
            <a:r>
              <a:rPr lang="en-US" dirty="0">
                <a:latin typeface="Arial" panose="020B0604020202020204" pitchFamily="34" charset="0"/>
                <a:cs typeface="Arial" panose="020B0604020202020204" pitchFamily="34" charset="0"/>
              </a:rPr>
              <a:t> more overt arguments in pro-drop languages due to the input of overt arguments from the non pro-drop language</a:t>
            </a:r>
          </a:p>
        </p:txBody>
      </p:sp>
    </p:spTree>
    <p:extLst>
      <p:ext uri="{BB962C8B-B14F-4D97-AF65-F5344CB8AC3E}">
        <p14:creationId xmlns:p14="http://schemas.microsoft.com/office/powerpoint/2010/main" val="3725057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build="p"/>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EFA8AA0-47EF-AD46-9533-D60BE6C98463}"/>
              </a:ext>
            </a:extLst>
          </p:cNvPr>
          <p:cNvSpPr>
            <a:spLocks noGrp="1"/>
          </p:cNvSpPr>
          <p:nvPr>
            <p:ph type="title"/>
          </p:nvPr>
        </p:nvSpPr>
        <p:spPr/>
        <p:txBody>
          <a:bodyPr/>
          <a:lstStyle/>
          <a:p>
            <a:r>
              <a:rPr lang="en-US" dirty="0"/>
              <a:t>Object omission Germanic-Romance bilinguals (Hulk and M</a:t>
            </a:r>
            <a:r>
              <a:rPr lang="nb-NO" dirty="0" err="1"/>
              <a:t>ü</a:t>
            </a:r>
            <a:r>
              <a:rPr lang="en-US" dirty="0" err="1"/>
              <a:t>ller</a:t>
            </a:r>
            <a:r>
              <a:rPr lang="en-US" dirty="0"/>
              <a:t> 2001)</a:t>
            </a:r>
          </a:p>
        </p:txBody>
      </p:sp>
      <p:sp>
        <p:nvSpPr>
          <p:cNvPr id="6" name="Content Placeholder 5">
            <a:extLst>
              <a:ext uri="{FF2B5EF4-FFF2-40B4-BE49-F238E27FC236}">
                <a16:creationId xmlns:a16="http://schemas.microsoft.com/office/drawing/2014/main" id="{85A75B16-7AD5-B241-88D1-350EF66236D4}"/>
              </a:ext>
            </a:extLst>
          </p:cNvPr>
          <p:cNvSpPr>
            <a:spLocks noGrp="1"/>
          </p:cNvSpPr>
          <p:nvPr>
            <p:ph idx="1"/>
          </p:nvPr>
        </p:nvSpPr>
        <p:spPr>
          <a:xfrm>
            <a:off x="670298" y="1751182"/>
            <a:ext cx="7888582" cy="4776227"/>
          </a:xfrm>
        </p:spPr>
        <p:txBody>
          <a:bodyPr/>
          <a:lstStyle/>
          <a:p>
            <a:r>
              <a:rPr lang="en-US" dirty="0"/>
              <a:t>German-/Dutch- and Italian-/French- speaking children</a:t>
            </a:r>
          </a:p>
          <a:p>
            <a:r>
              <a:rPr lang="en-US" dirty="0"/>
              <a:t>In the Germanic languages objects can be omitted in initial position when topics, the Romance languages do not allow null objects </a:t>
            </a:r>
          </a:p>
          <a:p>
            <a:r>
              <a:rPr lang="en-US" b="1" dirty="0"/>
              <a:t>Expected:</a:t>
            </a:r>
            <a:r>
              <a:rPr lang="en-US" dirty="0"/>
              <a:t> more overt objects in Germanic</a:t>
            </a:r>
          </a:p>
          <a:p>
            <a:endParaRPr lang="en-US" dirty="0"/>
          </a:p>
          <a:p>
            <a:r>
              <a:rPr lang="en-US" b="1" dirty="0"/>
              <a:t>Ambiguous cues of Romance</a:t>
            </a:r>
            <a:r>
              <a:rPr lang="en-US" dirty="0"/>
              <a:t>: when the object is expressed as a clitic it appears to the left of the verb and the canonical object position is empty</a:t>
            </a:r>
          </a:p>
          <a:p>
            <a:r>
              <a:rPr lang="en-US" dirty="0"/>
              <a:t>The input of the Romance languages allows an ambiguous analysis of object realization, and the Germanic languages provide positive evidence for the analysis of null objects</a:t>
            </a:r>
          </a:p>
          <a:p>
            <a:endParaRPr lang="en-US" dirty="0"/>
          </a:p>
          <a:p>
            <a:r>
              <a:rPr lang="en-US" dirty="0"/>
              <a:t>These bilinguals were found to omit objects in Italian and French longer than their monolingual peers due to </a:t>
            </a:r>
            <a:r>
              <a:rPr lang="en-US" b="1" dirty="0"/>
              <a:t>ambiguity </a:t>
            </a:r>
          </a:p>
        </p:txBody>
      </p:sp>
      <p:sp>
        <p:nvSpPr>
          <p:cNvPr id="7" name="Slide Number Placeholder 6">
            <a:extLst>
              <a:ext uri="{FF2B5EF4-FFF2-40B4-BE49-F238E27FC236}">
                <a16:creationId xmlns:a16="http://schemas.microsoft.com/office/drawing/2014/main" id="{23C8902B-9362-CB4C-9A16-6A425595B558}"/>
              </a:ext>
            </a:extLst>
          </p:cNvPr>
          <p:cNvSpPr>
            <a:spLocks noGrp="1"/>
          </p:cNvSpPr>
          <p:nvPr>
            <p:ph type="sldNum" sz="quarter" idx="12"/>
          </p:nvPr>
        </p:nvSpPr>
        <p:spPr/>
        <p:txBody>
          <a:bodyPr/>
          <a:lstStyle/>
          <a:p>
            <a:fld id="{48967F36-0B61-F749-ACDB-F36D75792314}" type="slidenum">
              <a:rPr lang="en-US" noProof="0" smtClean="0"/>
              <a:pPr/>
              <a:t>26</a:t>
            </a:fld>
            <a:endParaRPr lang="en-US" noProof="0"/>
          </a:p>
        </p:txBody>
      </p:sp>
    </p:spTree>
    <p:extLst>
      <p:ext uri="{BB962C8B-B14F-4D97-AF65-F5344CB8AC3E}">
        <p14:creationId xmlns:p14="http://schemas.microsoft.com/office/powerpoint/2010/main" val="1138369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D467E-92A9-E049-90E0-747F90B63CC5}"/>
              </a:ext>
            </a:extLst>
          </p:cNvPr>
          <p:cNvSpPr>
            <a:spLocks noGrp="1"/>
          </p:cNvSpPr>
          <p:nvPr>
            <p:ph type="title"/>
          </p:nvPr>
        </p:nvSpPr>
        <p:spPr/>
        <p:txBody>
          <a:bodyPr>
            <a:normAutofit/>
          </a:bodyPr>
          <a:lstStyle/>
          <a:p>
            <a:r>
              <a:rPr lang="en-US" dirty="0"/>
              <a:t>Subject omission in an English-Italian bilingual (</a:t>
            </a:r>
            <a:r>
              <a:rPr lang="en-US" dirty="0" err="1"/>
              <a:t>Serratrice</a:t>
            </a:r>
            <a:r>
              <a:rPr lang="en-US" dirty="0"/>
              <a:t>, </a:t>
            </a:r>
            <a:r>
              <a:rPr lang="en-US" dirty="0" err="1"/>
              <a:t>Sorace</a:t>
            </a:r>
            <a:r>
              <a:rPr lang="en-US" dirty="0"/>
              <a:t>, &amp; Paoli 2004)</a:t>
            </a:r>
          </a:p>
        </p:txBody>
      </p:sp>
      <p:sp>
        <p:nvSpPr>
          <p:cNvPr id="3" name="Content Placeholder 2">
            <a:extLst>
              <a:ext uri="{FF2B5EF4-FFF2-40B4-BE49-F238E27FC236}">
                <a16:creationId xmlns:a16="http://schemas.microsoft.com/office/drawing/2014/main" id="{2ED84DD4-551D-964C-95B7-BC56E49E78F2}"/>
              </a:ext>
            </a:extLst>
          </p:cNvPr>
          <p:cNvSpPr>
            <a:spLocks noGrp="1"/>
          </p:cNvSpPr>
          <p:nvPr>
            <p:ph idx="1"/>
          </p:nvPr>
        </p:nvSpPr>
        <p:spPr>
          <a:xfrm>
            <a:off x="670298" y="1751183"/>
            <a:ext cx="7888582" cy="4970292"/>
          </a:xfrm>
        </p:spPr>
        <p:txBody>
          <a:bodyPr>
            <a:normAutofit lnSpcReduction="10000"/>
          </a:bodyPr>
          <a:lstStyle/>
          <a:p>
            <a:r>
              <a:rPr lang="en-US" dirty="0"/>
              <a:t>English-Italian bilingual growing up in Scotland (Italian mother)</a:t>
            </a:r>
          </a:p>
          <a:p>
            <a:r>
              <a:rPr lang="en-US" dirty="0"/>
              <a:t>In Italian, the subject dropped is when it is co-referential with the topic antecedent, an overt pronoun signals topic shift</a:t>
            </a:r>
          </a:p>
          <a:p>
            <a:pPr marL="0" indent="0">
              <a:buNone/>
            </a:pPr>
            <a:endParaRPr lang="en-US" i="1" dirty="0"/>
          </a:p>
          <a:p>
            <a:pPr marL="0" indent="0">
              <a:buNone/>
            </a:pPr>
            <a:r>
              <a:rPr lang="en-US" i="1" dirty="0" err="1"/>
              <a:t>Laura</a:t>
            </a:r>
            <a:r>
              <a:rPr lang="en-US" i="1" baseline="-25000" dirty="0" err="1"/>
              <a:t>i</a:t>
            </a:r>
            <a:r>
              <a:rPr lang="en-US" i="1" dirty="0"/>
              <a:t> ha </a:t>
            </a:r>
            <a:r>
              <a:rPr lang="en-US" i="1" dirty="0" err="1"/>
              <a:t>abbraciato</a:t>
            </a:r>
            <a:r>
              <a:rPr lang="en-US" i="1" dirty="0"/>
              <a:t> </a:t>
            </a:r>
            <a:r>
              <a:rPr lang="en-US" i="1" dirty="0" err="1"/>
              <a:t>Maria</a:t>
            </a:r>
            <a:r>
              <a:rPr lang="en-US" i="1" baseline="-25000" dirty="0" err="1"/>
              <a:t>j</a:t>
            </a:r>
            <a:r>
              <a:rPr lang="en-US" i="1" dirty="0"/>
              <a:t> e poi </a:t>
            </a:r>
            <a:r>
              <a:rPr lang="en-US" i="1" dirty="0" err="1"/>
              <a:t>ø</a:t>
            </a:r>
            <a:r>
              <a:rPr lang="en-US" i="1" baseline="-25000" dirty="0" err="1"/>
              <a:t>i</a:t>
            </a:r>
            <a:r>
              <a:rPr lang="en-US" i="1" dirty="0"/>
              <a:t>/</a:t>
            </a:r>
            <a:r>
              <a:rPr lang="en-US" i="1" dirty="0" err="1"/>
              <a:t>lei</a:t>
            </a:r>
            <a:r>
              <a:rPr lang="en-US" i="1" baseline="-25000" dirty="0" err="1"/>
              <a:t>j</a:t>
            </a:r>
            <a:r>
              <a:rPr lang="en-US" i="1" dirty="0"/>
              <a:t> </a:t>
            </a:r>
            <a:r>
              <a:rPr lang="nb-NO" i="1" dirty="0" err="1"/>
              <a:t>é</a:t>
            </a:r>
            <a:r>
              <a:rPr lang="nb-NO" i="1" dirty="0"/>
              <a:t> </a:t>
            </a:r>
            <a:r>
              <a:rPr lang="nb-NO" i="1" dirty="0" err="1"/>
              <a:t>uscita</a:t>
            </a:r>
            <a:r>
              <a:rPr lang="nb-NO" i="1" dirty="0"/>
              <a:t>.</a:t>
            </a:r>
          </a:p>
          <a:p>
            <a:pPr marL="0" indent="0">
              <a:buNone/>
            </a:pPr>
            <a:r>
              <a:rPr lang="nb-NO" dirty="0"/>
              <a:t>‘Laura </a:t>
            </a:r>
            <a:r>
              <a:rPr lang="nb-NO" dirty="0" err="1"/>
              <a:t>hugged</a:t>
            </a:r>
            <a:r>
              <a:rPr lang="nb-NO" dirty="0"/>
              <a:t> Maria and </a:t>
            </a:r>
            <a:r>
              <a:rPr lang="nb-NO" dirty="0" err="1"/>
              <a:t>then</a:t>
            </a:r>
            <a:r>
              <a:rPr lang="nb-NO" dirty="0"/>
              <a:t> ø/</a:t>
            </a:r>
            <a:r>
              <a:rPr lang="nb-NO" dirty="0" err="1"/>
              <a:t>she</a:t>
            </a:r>
            <a:r>
              <a:rPr lang="nb-NO" dirty="0"/>
              <a:t> </a:t>
            </a:r>
            <a:r>
              <a:rPr lang="nb-NO" dirty="0" err="1"/>
              <a:t>left</a:t>
            </a:r>
            <a:r>
              <a:rPr lang="nb-NO" dirty="0"/>
              <a:t>.’</a:t>
            </a:r>
          </a:p>
          <a:p>
            <a:pPr marL="0" indent="0">
              <a:buNone/>
            </a:pPr>
            <a:endParaRPr lang="nb-NO" dirty="0"/>
          </a:p>
          <a:p>
            <a:r>
              <a:rPr lang="hr-HR" dirty="0"/>
              <a:t>T</a:t>
            </a:r>
            <a:r>
              <a:rPr lang="en-US" dirty="0"/>
              <a:t>he child produces more overt subjects in pragmatically inappropriate contexts in Italian than the monolingual peers</a:t>
            </a:r>
          </a:p>
          <a:p>
            <a:r>
              <a:rPr lang="en-US" dirty="0"/>
              <a:t>However, null subjects are related to low </a:t>
            </a:r>
            <a:r>
              <a:rPr lang="en-US" dirty="0" err="1"/>
              <a:t>informativeness</a:t>
            </a:r>
            <a:r>
              <a:rPr lang="en-US" dirty="0"/>
              <a:t> even in the bilingual child</a:t>
            </a:r>
          </a:p>
          <a:p>
            <a:r>
              <a:rPr lang="hr-HR" dirty="0" err="1"/>
              <a:t>The</a:t>
            </a:r>
            <a:r>
              <a:rPr lang="hr-HR" dirty="0"/>
              <a:t> </a:t>
            </a:r>
            <a:r>
              <a:rPr lang="hr-HR" dirty="0" err="1"/>
              <a:t>pragmatically</a:t>
            </a:r>
            <a:r>
              <a:rPr lang="hr-HR" dirty="0"/>
              <a:t> </a:t>
            </a:r>
            <a:r>
              <a:rPr lang="hr-HR" dirty="0" err="1"/>
              <a:t>infelicitous</a:t>
            </a:r>
            <a:r>
              <a:rPr lang="hr-HR" dirty="0"/>
              <a:t> </a:t>
            </a:r>
            <a:r>
              <a:rPr lang="hr-HR" dirty="0" err="1"/>
              <a:t>subjects</a:t>
            </a:r>
            <a:r>
              <a:rPr lang="hr-HR" dirty="0"/>
              <a:t> do </a:t>
            </a:r>
            <a:r>
              <a:rPr lang="hr-HR" dirty="0" err="1"/>
              <a:t>not</a:t>
            </a:r>
            <a:r>
              <a:rPr lang="hr-HR" dirty="0"/>
              <a:t> </a:t>
            </a:r>
            <a:r>
              <a:rPr lang="hr-HR" dirty="0" err="1"/>
              <a:t>occur</a:t>
            </a:r>
            <a:r>
              <a:rPr lang="hr-HR" dirty="0"/>
              <a:t> </a:t>
            </a:r>
            <a:r>
              <a:rPr lang="hr-HR" dirty="0" err="1"/>
              <a:t>before</a:t>
            </a:r>
            <a:r>
              <a:rPr lang="hr-HR" dirty="0"/>
              <a:t> </a:t>
            </a:r>
            <a:r>
              <a:rPr lang="hr-HR" dirty="0" err="1"/>
              <a:t>the</a:t>
            </a:r>
            <a:r>
              <a:rPr lang="hr-HR" dirty="0"/>
              <a:t> C-</a:t>
            </a:r>
            <a:r>
              <a:rPr lang="hr-HR" dirty="0" err="1"/>
              <a:t>domain</a:t>
            </a:r>
            <a:r>
              <a:rPr lang="hr-HR" dirty="0"/>
              <a:t> </a:t>
            </a:r>
            <a:r>
              <a:rPr lang="hr-HR" dirty="0" err="1"/>
              <a:t>is</a:t>
            </a:r>
            <a:r>
              <a:rPr lang="hr-HR" dirty="0"/>
              <a:t> </a:t>
            </a:r>
            <a:r>
              <a:rPr lang="hr-HR" dirty="0" err="1"/>
              <a:t>in</a:t>
            </a:r>
            <a:r>
              <a:rPr lang="hr-HR" dirty="0"/>
              <a:t> place</a:t>
            </a:r>
          </a:p>
          <a:p>
            <a:endParaRPr lang="en-US" dirty="0"/>
          </a:p>
          <a:p>
            <a:r>
              <a:rPr lang="en-US" dirty="0"/>
              <a:t>The CLI is due to </a:t>
            </a:r>
            <a:r>
              <a:rPr lang="en-US" b="1" dirty="0"/>
              <a:t>overlap</a:t>
            </a:r>
            <a:r>
              <a:rPr lang="en-US" dirty="0"/>
              <a:t> (overt subjects), </a:t>
            </a:r>
            <a:r>
              <a:rPr lang="en-US" b="1" dirty="0"/>
              <a:t>ambiguity</a:t>
            </a:r>
            <a:r>
              <a:rPr lang="en-US" dirty="0"/>
              <a:t> (null/overt in Italian), and the </a:t>
            </a:r>
            <a:r>
              <a:rPr lang="en-US" b="1" dirty="0"/>
              <a:t>C-domain</a:t>
            </a:r>
            <a:r>
              <a:rPr lang="en-US" dirty="0"/>
              <a:t> (manifested after it is acquired)</a:t>
            </a:r>
          </a:p>
        </p:txBody>
      </p:sp>
      <p:sp>
        <p:nvSpPr>
          <p:cNvPr id="4" name="Slide Number Placeholder 3">
            <a:extLst>
              <a:ext uri="{FF2B5EF4-FFF2-40B4-BE49-F238E27FC236}">
                <a16:creationId xmlns:a16="http://schemas.microsoft.com/office/drawing/2014/main" id="{89F76663-BF24-9F4A-991D-75E770EE6F27}"/>
              </a:ext>
            </a:extLst>
          </p:cNvPr>
          <p:cNvSpPr>
            <a:spLocks noGrp="1"/>
          </p:cNvSpPr>
          <p:nvPr>
            <p:ph type="sldNum" sz="quarter" idx="12"/>
          </p:nvPr>
        </p:nvSpPr>
        <p:spPr/>
        <p:txBody>
          <a:bodyPr/>
          <a:lstStyle/>
          <a:p>
            <a:fld id="{48967F36-0B61-F749-ACDB-F36D75792314}" type="slidenum">
              <a:rPr lang="en-US" noProof="0" smtClean="0"/>
              <a:pPr/>
              <a:t>27</a:t>
            </a:fld>
            <a:endParaRPr lang="en-US" noProof="0"/>
          </a:p>
        </p:txBody>
      </p:sp>
    </p:spTree>
    <p:extLst>
      <p:ext uri="{BB962C8B-B14F-4D97-AF65-F5344CB8AC3E}">
        <p14:creationId xmlns:p14="http://schemas.microsoft.com/office/powerpoint/2010/main" val="205115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4C84C4-9C3C-5B44-A4BE-BC4996A38425}"/>
              </a:ext>
            </a:extLst>
          </p:cNvPr>
          <p:cNvSpPr>
            <a:spLocks noGrp="1"/>
          </p:cNvSpPr>
          <p:nvPr>
            <p:ph type="title"/>
          </p:nvPr>
        </p:nvSpPr>
        <p:spPr/>
        <p:txBody>
          <a:bodyPr/>
          <a:lstStyle/>
          <a:p>
            <a:r>
              <a:rPr lang="en-US" dirty="0"/>
              <a:t>Subject realization in Hebrew-English bilingual (</a:t>
            </a:r>
            <a:r>
              <a:rPr lang="en-US" dirty="0" err="1"/>
              <a:t>Hacohen</a:t>
            </a:r>
            <a:r>
              <a:rPr lang="en-US" dirty="0"/>
              <a:t> &amp; Schaeffer 2007)</a:t>
            </a:r>
          </a:p>
        </p:txBody>
      </p:sp>
      <p:sp>
        <p:nvSpPr>
          <p:cNvPr id="5" name="Content Placeholder 4">
            <a:extLst>
              <a:ext uri="{FF2B5EF4-FFF2-40B4-BE49-F238E27FC236}">
                <a16:creationId xmlns:a16="http://schemas.microsoft.com/office/drawing/2014/main" id="{2A476CE2-A346-F249-A905-81B3DCCB6A7F}"/>
              </a:ext>
            </a:extLst>
          </p:cNvPr>
          <p:cNvSpPr>
            <a:spLocks noGrp="1"/>
          </p:cNvSpPr>
          <p:nvPr>
            <p:ph idx="1"/>
          </p:nvPr>
        </p:nvSpPr>
        <p:spPr/>
        <p:txBody>
          <a:bodyPr/>
          <a:lstStyle/>
          <a:p>
            <a:r>
              <a:rPr lang="en-US" dirty="0"/>
              <a:t>1 bilingual child growing up in Israel (American mother, both parents spoke English to the child)</a:t>
            </a:r>
          </a:p>
          <a:p>
            <a:r>
              <a:rPr lang="en-US" dirty="0"/>
              <a:t>Due to </a:t>
            </a:r>
            <a:r>
              <a:rPr lang="en-US" b="1" dirty="0"/>
              <a:t>rich inflectional morphology</a:t>
            </a:r>
            <a:r>
              <a:rPr lang="en-US" dirty="0"/>
              <a:t>, Hebrew subjects are not required in unambiguous contexts</a:t>
            </a:r>
          </a:p>
          <a:p>
            <a:r>
              <a:rPr lang="en-US" dirty="0"/>
              <a:t>The bilingual child uses </a:t>
            </a:r>
            <a:r>
              <a:rPr lang="en-US" b="1" dirty="0"/>
              <a:t>overt subjects </a:t>
            </a:r>
            <a:r>
              <a:rPr lang="en-US" dirty="0"/>
              <a:t>when they carry </a:t>
            </a:r>
            <a:r>
              <a:rPr lang="en-US" b="1" dirty="0"/>
              <a:t>low </a:t>
            </a:r>
            <a:r>
              <a:rPr lang="en-US" b="1" dirty="0" err="1"/>
              <a:t>informativenness</a:t>
            </a:r>
            <a:endParaRPr lang="en-US" b="1" dirty="0"/>
          </a:p>
          <a:p>
            <a:r>
              <a:rPr lang="en-US" dirty="0"/>
              <a:t>Pragmatically inappropriate</a:t>
            </a:r>
          </a:p>
          <a:p>
            <a:r>
              <a:rPr lang="en-US" dirty="0"/>
              <a:t>Considerably </a:t>
            </a:r>
            <a:r>
              <a:rPr lang="en-US" b="1" dirty="0"/>
              <a:t>more overt subjects </a:t>
            </a:r>
            <a:r>
              <a:rPr lang="en-US" dirty="0"/>
              <a:t>than Hebrew monolinguals</a:t>
            </a:r>
          </a:p>
          <a:p>
            <a:r>
              <a:rPr lang="en-US" dirty="0"/>
              <a:t>The rate of agreement errors (only syntax) is the same as in the monolinguals</a:t>
            </a:r>
          </a:p>
          <a:p>
            <a:endParaRPr lang="en-US" dirty="0"/>
          </a:p>
          <a:p>
            <a:r>
              <a:rPr lang="en-US" dirty="0"/>
              <a:t>The CLI is due to </a:t>
            </a:r>
            <a:r>
              <a:rPr lang="en-US" b="1" dirty="0"/>
              <a:t>overlap</a:t>
            </a:r>
            <a:r>
              <a:rPr lang="en-US" dirty="0"/>
              <a:t> (overt subjects), </a:t>
            </a:r>
            <a:r>
              <a:rPr lang="en-US" b="1" dirty="0"/>
              <a:t>ambiguity</a:t>
            </a:r>
            <a:r>
              <a:rPr lang="en-US" dirty="0"/>
              <a:t> (null/overt in Hebrew), and the </a:t>
            </a:r>
            <a:r>
              <a:rPr lang="en-US" b="1" dirty="0"/>
              <a:t>Interface</a:t>
            </a:r>
            <a:r>
              <a:rPr lang="en-US" dirty="0"/>
              <a:t> (pragmatic requirements)</a:t>
            </a:r>
          </a:p>
          <a:p>
            <a:endParaRPr lang="en-US" dirty="0"/>
          </a:p>
          <a:p>
            <a:endParaRPr lang="en-US" dirty="0"/>
          </a:p>
          <a:p>
            <a:endParaRPr lang="en-US" dirty="0"/>
          </a:p>
        </p:txBody>
      </p:sp>
      <p:sp>
        <p:nvSpPr>
          <p:cNvPr id="6" name="Slide Number Placeholder 5">
            <a:extLst>
              <a:ext uri="{FF2B5EF4-FFF2-40B4-BE49-F238E27FC236}">
                <a16:creationId xmlns:a16="http://schemas.microsoft.com/office/drawing/2014/main" id="{2B275290-E82D-674E-B331-8A8F1D903AFA}"/>
              </a:ext>
            </a:extLst>
          </p:cNvPr>
          <p:cNvSpPr>
            <a:spLocks noGrp="1"/>
          </p:cNvSpPr>
          <p:nvPr>
            <p:ph type="sldNum" sz="quarter" idx="12"/>
          </p:nvPr>
        </p:nvSpPr>
        <p:spPr/>
        <p:txBody>
          <a:bodyPr/>
          <a:lstStyle/>
          <a:p>
            <a:fld id="{48967F36-0B61-F749-ACDB-F36D75792314}" type="slidenum">
              <a:rPr lang="en-US" noProof="0" smtClean="0"/>
              <a:pPr/>
              <a:t>28</a:t>
            </a:fld>
            <a:endParaRPr lang="en-US" noProof="0"/>
          </a:p>
        </p:txBody>
      </p:sp>
    </p:spTree>
    <p:extLst>
      <p:ext uri="{BB962C8B-B14F-4D97-AF65-F5344CB8AC3E}">
        <p14:creationId xmlns:p14="http://schemas.microsoft.com/office/powerpoint/2010/main" val="2516171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B4200-988C-FC46-8BE5-6017CD0E3A94}"/>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70EB4522-5F2C-2744-93A6-1650D5E6652A}"/>
              </a:ext>
            </a:extLst>
          </p:cNvPr>
          <p:cNvSpPr>
            <a:spLocks noGrp="1"/>
          </p:cNvSpPr>
          <p:nvPr>
            <p:ph idx="1"/>
          </p:nvPr>
        </p:nvSpPr>
        <p:spPr/>
        <p:txBody>
          <a:bodyPr/>
          <a:lstStyle/>
          <a:p>
            <a:r>
              <a:rPr lang="en-US" dirty="0"/>
              <a:t>All these children are reported to fall within a </a:t>
            </a:r>
            <a:r>
              <a:rPr lang="en-US" b="1" dirty="0"/>
              <a:t>normal developmental range</a:t>
            </a:r>
            <a:r>
              <a:rPr lang="en-US" dirty="0"/>
              <a:t> of monolinguals</a:t>
            </a:r>
          </a:p>
          <a:p>
            <a:r>
              <a:rPr lang="en-US" dirty="0"/>
              <a:t>Similarities between monolingual and bilingual language acquisition support arguments in favor of biological endowment in the form of </a:t>
            </a:r>
            <a:r>
              <a:rPr lang="en-US" b="1" dirty="0"/>
              <a:t>Universal Grammar</a:t>
            </a:r>
          </a:p>
          <a:p>
            <a:r>
              <a:rPr lang="en-US" dirty="0"/>
              <a:t>Bilingual children predominantly followed the developmental path of monolingual children, rare variations in monolingual children were intensified</a:t>
            </a:r>
          </a:p>
          <a:p>
            <a:r>
              <a:rPr lang="en-US" dirty="0"/>
              <a:t>Bilingual children do not produce structures that are never attested in monolinguals</a:t>
            </a:r>
          </a:p>
          <a:p>
            <a:r>
              <a:rPr lang="en-US" dirty="0"/>
              <a:t>These structures are potential intra-linguistic options which are not exploited by monolingual learners</a:t>
            </a:r>
          </a:p>
          <a:p>
            <a:r>
              <a:rPr lang="en-US" dirty="0"/>
              <a:t>What differs is the </a:t>
            </a:r>
            <a:r>
              <a:rPr lang="en-US" b="1" dirty="0"/>
              <a:t>frequency</a:t>
            </a:r>
            <a:r>
              <a:rPr lang="en-US" dirty="0"/>
              <a:t> and </a:t>
            </a:r>
            <a:r>
              <a:rPr lang="en-US" b="1" dirty="0"/>
              <a:t>duration</a:t>
            </a:r>
            <a:r>
              <a:rPr lang="en-US" dirty="0"/>
              <a:t> of those structures</a:t>
            </a:r>
          </a:p>
        </p:txBody>
      </p:sp>
      <p:sp>
        <p:nvSpPr>
          <p:cNvPr id="4" name="Slide Number Placeholder 3">
            <a:extLst>
              <a:ext uri="{FF2B5EF4-FFF2-40B4-BE49-F238E27FC236}">
                <a16:creationId xmlns:a16="http://schemas.microsoft.com/office/drawing/2014/main" id="{291085C5-537B-914E-B46A-A8CD71FE059B}"/>
              </a:ext>
            </a:extLst>
          </p:cNvPr>
          <p:cNvSpPr>
            <a:spLocks noGrp="1"/>
          </p:cNvSpPr>
          <p:nvPr>
            <p:ph type="sldNum" sz="quarter" idx="12"/>
          </p:nvPr>
        </p:nvSpPr>
        <p:spPr/>
        <p:txBody>
          <a:bodyPr/>
          <a:lstStyle/>
          <a:p>
            <a:fld id="{48967F36-0B61-F749-ACDB-F36D75792314}" type="slidenum">
              <a:rPr lang="en-US" noProof="0" smtClean="0"/>
              <a:pPr/>
              <a:t>29</a:t>
            </a:fld>
            <a:endParaRPr lang="en-US" noProof="0"/>
          </a:p>
        </p:txBody>
      </p:sp>
    </p:spTree>
    <p:extLst>
      <p:ext uri="{BB962C8B-B14F-4D97-AF65-F5344CB8AC3E}">
        <p14:creationId xmlns:p14="http://schemas.microsoft.com/office/powerpoint/2010/main" val="1685824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tel 11"/>
          <p:cNvSpPr>
            <a:spLocks noGrp="1"/>
          </p:cNvSpPr>
          <p:nvPr>
            <p:ph type="title"/>
          </p:nvPr>
        </p:nvSpPr>
        <p:spPr/>
        <p:txBody>
          <a:bodyPr/>
          <a:lstStyle/>
          <a:p>
            <a:r>
              <a:rPr lang="en-US" dirty="0"/>
              <a:t>Who is a bilingual?</a:t>
            </a:r>
          </a:p>
        </p:txBody>
      </p:sp>
      <p:sp>
        <p:nvSpPr>
          <p:cNvPr id="13" name="Plassholder for innhold 12"/>
          <p:cNvSpPr>
            <a:spLocks noGrp="1"/>
          </p:cNvSpPr>
          <p:nvPr>
            <p:ph idx="1"/>
          </p:nvPr>
        </p:nvSpPr>
        <p:spPr/>
        <p:txBody>
          <a:bodyPr/>
          <a:lstStyle/>
          <a:p>
            <a:r>
              <a:rPr lang="en-US" dirty="0"/>
              <a:t>Broad definition: anyone who has some command of a foreign tongue (Edwards </a:t>
            </a:r>
            <a:r>
              <a:rPr lang="hr-HR" dirty="0"/>
              <a:t>2004</a:t>
            </a:r>
            <a:r>
              <a:rPr lang="en-US" dirty="0"/>
              <a:t>)</a:t>
            </a:r>
          </a:p>
          <a:p>
            <a:r>
              <a:rPr lang="en-US" dirty="0"/>
              <a:t>Narrow definition: fluency and balance of the languages involved (Steiner 1992)</a:t>
            </a:r>
          </a:p>
          <a:p>
            <a:r>
              <a:rPr lang="en-US" dirty="0"/>
              <a:t>It is a matter of degree</a:t>
            </a:r>
          </a:p>
          <a:p>
            <a:pPr marL="0" indent="0">
              <a:buNone/>
            </a:pPr>
            <a:endParaRPr lang="en-US" dirty="0"/>
          </a:p>
          <a:p>
            <a:r>
              <a:rPr lang="en-US" dirty="0"/>
              <a:t>Bilingualism is a major fact of life in the world today, it is the r</a:t>
            </a:r>
            <a:r>
              <a:rPr lang="hr-HR" dirty="0"/>
              <a:t>u</a:t>
            </a:r>
            <a:r>
              <a:rPr lang="en-US" dirty="0"/>
              <a:t>le rather than the exception (Bhatia &amp; Ritchie 2004)</a:t>
            </a:r>
          </a:p>
          <a:p>
            <a:r>
              <a:rPr lang="en-US" dirty="0"/>
              <a:t>Two thirds of the children in the world are raised in bilingual environments (Crystal 1997)</a:t>
            </a:r>
          </a:p>
          <a:p>
            <a:endParaRPr lang="en-US" dirty="0"/>
          </a:p>
        </p:txBody>
      </p:sp>
      <p:sp>
        <p:nvSpPr>
          <p:cNvPr id="2" name="Slide Number Placeholder 1">
            <a:extLst>
              <a:ext uri="{FF2B5EF4-FFF2-40B4-BE49-F238E27FC236}">
                <a16:creationId xmlns:a16="http://schemas.microsoft.com/office/drawing/2014/main" id="{0D46768B-5764-8E4F-BD0D-7DA1F3158C57}"/>
              </a:ext>
            </a:extLst>
          </p:cNvPr>
          <p:cNvSpPr>
            <a:spLocks noGrp="1"/>
          </p:cNvSpPr>
          <p:nvPr>
            <p:ph type="sldNum" sz="quarter" idx="12"/>
          </p:nvPr>
        </p:nvSpPr>
        <p:spPr/>
        <p:txBody>
          <a:bodyPr/>
          <a:lstStyle/>
          <a:p>
            <a:fld id="{48967F36-0B61-F749-ACDB-F36D75792314}" type="slidenum">
              <a:rPr lang="en-US" noProof="0" smtClean="0"/>
              <a:pPr/>
              <a:t>3</a:t>
            </a:fld>
            <a:endParaRPr lang="en-US" noProof="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A05290-FBDE-2145-9013-E1D162F2A23D}"/>
              </a:ext>
            </a:extLst>
          </p:cNvPr>
          <p:cNvSpPr>
            <a:spLocks noGrp="1"/>
          </p:cNvSpPr>
          <p:nvPr>
            <p:ph type="title"/>
          </p:nvPr>
        </p:nvSpPr>
        <p:spPr/>
        <p:txBody>
          <a:bodyPr/>
          <a:lstStyle/>
          <a:p>
            <a:r>
              <a:rPr lang="en-US" dirty="0"/>
              <a:t>Future prospects</a:t>
            </a:r>
          </a:p>
        </p:txBody>
      </p:sp>
      <p:sp>
        <p:nvSpPr>
          <p:cNvPr id="3" name="Content Placeholder 2">
            <a:extLst>
              <a:ext uri="{FF2B5EF4-FFF2-40B4-BE49-F238E27FC236}">
                <a16:creationId xmlns:a16="http://schemas.microsoft.com/office/drawing/2014/main" id="{9A3C3B34-A339-C543-8727-BAF67D1B0BE0}"/>
              </a:ext>
            </a:extLst>
          </p:cNvPr>
          <p:cNvSpPr>
            <a:spLocks noGrp="1"/>
          </p:cNvSpPr>
          <p:nvPr>
            <p:ph idx="1"/>
          </p:nvPr>
        </p:nvSpPr>
        <p:spPr/>
        <p:txBody>
          <a:bodyPr/>
          <a:lstStyle/>
          <a:p>
            <a:r>
              <a:rPr lang="en-US" dirty="0"/>
              <a:t>Acquisition of syntax in bilingual children is still a young discipline</a:t>
            </a:r>
          </a:p>
          <a:p>
            <a:r>
              <a:rPr lang="en-US" dirty="0"/>
              <a:t>More experimental studies</a:t>
            </a:r>
          </a:p>
          <a:p>
            <a:r>
              <a:rPr lang="en-US" dirty="0"/>
              <a:t>More language combinations</a:t>
            </a:r>
          </a:p>
          <a:p>
            <a:r>
              <a:rPr lang="en-US" dirty="0"/>
              <a:t>Identify other vulnerable domains</a:t>
            </a:r>
          </a:p>
          <a:p>
            <a:r>
              <a:rPr lang="en-US" dirty="0"/>
              <a:t>Understanding bilingual acquisition as a stepping stone for studying multilingual acquisition</a:t>
            </a:r>
          </a:p>
        </p:txBody>
      </p:sp>
      <p:sp>
        <p:nvSpPr>
          <p:cNvPr id="4" name="Slide Number Placeholder 3">
            <a:extLst>
              <a:ext uri="{FF2B5EF4-FFF2-40B4-BE49-F238E27FC236}">
                <a16:creationId xmlns:a16="http://schemas.microsoft.com/office/drawing/2014/main" id="{DE8100BA-DC87-7F47-BAB1-E3F09521EB65}"/>
              </a:ext>
            </a:extLst>
          </p:cNvPr>
          <p:cNvSpPr>
            <a:spLocks noGrp="1"/>
          </p:cNvSpPr>
          <p:nvPr>
            <p:ph type="sldNum" sz="quarter" idx="12"/>
          </p:nvPr>
        </p:nvSpPr>
        <p:spPr/>
        <p:txBody>
          <a:bodyPr/>
          <a:lstStyle/>
          <a:p>
            <a:fld id="{48967F36-0B61-F749-ACDB-F36D75792314}" type="slidenum">
              <a:rPr lang="en-US" noProof="0" smtClean="0"/>
              <a:pPr/>
              <a:t>30</a:t>
            </a:fld>
            <a:endParaRPr lang="en-US" noProof="0"/>
          </a:p>
        </p:txBody>
      </p:sp>
    </p:spTree>
    <p:extLst>
      <p:ext uri="{BB962C8B-B14F-4D97-AF65-F5344CB8AC3E}">
        <p14:creationId xmlns:p14="http://schemas.microsoft.com/office/powerpoint/2010/main" val="824158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8576192-2C71-1845-BE2A-F5E978C93661}"/>
              </a:ext>
            </a:extLst>
          </p:cNvPr>
          <p:cNvSpPr>
            <a:spLocks noGrp="1"/>
          </p:cNvSpPr>
          <p:nvPr>
            <p:ph type="sldNum" sz="quarter" idx="12"/>
          </p:nvPr>
        </p:nvSpPr>
        <p:spPr/>
        <p:txBody>
          <a:bodyPr/>
          <a:lstStyle/>
          <a:p>
            <a:fld id="{48967F36-0B61-F749-ACDB-F36D75792314}" type="slidenum">
              <a:rPr lang="en-US" noProof="0" smtClean="0"/>
              <a:pPr/>
              <a:t>31</a:t>
            </a:fld>
            <a:endParaRPr lang="en-US" noProof="0"/>
          </a:p>
        </p:txBody>
      </p:sp>
      <p:sp>
        <p:nvSpPr>
          <p:cNvPr id="6" name="TextBox 5">
            <a:extLst>
              <a:ext uri="{FF2B5EF4-FFF2-40B4-BE49-F238E27FC236}">
                <a16:creationId xmlns:a16="http://schemas.microsoft.com/office/drawing/2014/main" id="{89A66369-8FEE-874D-B056-EC99BEB83D17}"/>
              </a:ext>
            </a:extLst>
          </p:cNvPr>
          <p:cNvSpPr txBox="1"/>
          <p:nvPr/>
        </p:nvSpPr>
        <p:spPr>
          <a:xfrm>
            <a:off x="2707341" y="2187388"/>
            <a:ext cx="3209365" cy="1569660"/>
          </a:xfrm>
          <a:prstGeom prst="rect">
            <a:avLst/>
          </a:prstGeom>
          <a:noFill/>
        </p:spPr>
        <p:txBody>
          <a:bodyPr wrap="square" rtlCol="0">
            <a:spAutoFit/>
          </a:bodyPr>
          <a:lstStyle/>
          <a:p>
            <a:pPr algn="ctr"/>
            <a:r>
              <a:rPr lang="en-US" sz="3200" b="1" dirty="0">
                <a:solidFill>
                  <a:schemeClr val="accent4"/>
                </a:solidFill>
                <a:latin typeface="Arial" panose="020B0604020202020204" pitchFamily="34" charset="0"/>
                <a:cs typeface="Arial" panose="020B0604020202020204" pitchFamily="34" charset="0"/>
              </a:rPr>
              <a:t>Thank you</a:t>
            </a:r>
          </a:p>
          <a:p>
            <a:pPr algn="ctr"/>
            <a:r>
              <a:rPr lang="en-US" sz="3200" b="1" dirty="0" err="1">
                <a:solidFill>
                  <a:schemeClr val="accent4"/>
                </a:solidFill>
                <a:latin typeface="Arial" panose="020B0604020202020204" pitchFamily="34" charset="0"/>
                <a:cs typeface="Arial" panose="020B0604020202020204" pitchFamily="34" charset="0"/>
              </a:rPr>
              <a:t>Takk</a:t>
            </a:r>
            <a:endParaRPr lang="en-US" sz="3200" b="1" dirty="0">
              <a:solidFill>
                <a:schemeClr val="accent4"/>
              </a:solidFill>
              <a:latin typeface="Arial" panose="020B0604020202020204" pitchFamily="34" charset="0"/>
              <a:cs typeface="Arial" panose="020B0604020202020204" pitchFamily="34" charset="0"/>
            </a:endParaRPr>
          </a:p>
          <a:p>
            <a:pPr algn="ctr"/>
            <a:r>
              <a:rPr lang="en-US" sz="3200" b="1" dirty="0" err="1">
                <a:solidFill>
                  <a:schemeClr val="accent4"/>
                </a:solidFill>
                <a:latin typeface="Arial" panose="020B0604020202020204" pitchFamily="34" charset="0"/>
                <a:cs typeface="Arial" panose="020B0604020202020204" pitchFamily="34" charset="0"/>
              </a:rPr>
              <a:t>Hvala</a:t>
            </a:r>
            <a:endParaRPr lang="en-US" sz="3200" b="1" dirty="0">
              <a:solidFill>
                <a:schemeClr val="accent4"/>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7F1FF77F-0DB0-A643-A9FA-DFE0983966BB}"/>
              </a:ext>
            </a:extLst>
          </p:cNvPr>
          <p:cNvSpPr txBox="1"/>
          <p:nvPr/>
        </p:nvSpPr>
        <p:spPr>
          <a:xfrm>
            <a:off x="376518" y="6042212"/>
            <a:ext cx="2528047" cy="646331"/>
          </a:xfrm>
          <a:prstGeom prst="rect">
            <a:avLst/>
          </a:prstGeom>
          <a:noFill/>
        </p:spPr>
        <p:txBody>
          <a:bodyPr wrap="square" rtlCol="0">
            <a:spAutoFit/>
          </a:bodyPr>
          <a:lstStyle/>
          <a:p>
            <a:r>
              <a:rPr lang="en-US" dirty="0">
                <a:hlinkClick r:id="rId2"/>
              </a:rPr>
              <a:t>marta.velnic@uit.no</a:t>
            </a:r>
            <a:endParaRPr lang="en-US" dirty="0"/>
          </a:p>
          <a:p>
            <a:endParaRPr lang="en-US" dirty="0"/>
          </a:p>
        </p:txBody>
      </p:sp>
      <p:sp>
        <p:nvSpPr>
          <p:cNvPr id="8" name="TextBox 7">
            <a:extLst>
              <a:ext uri="{FF2B5EF4-FFF2-40B4-BE49-F238E27FC236}">
                <a16:creationId xmlns:a16="http://schemas.microsoft.com/office/drawing/2014/main" id="{F9F1E512-5819-E342-9ABA-08A931E165E3}"/>
              </a:ext>
            </a:extLst>
          </p:cNvPr>
          <p:cNvSpPr txBox="1"/>
          <p:nvPr/>
        </p:nvSpPr>
        <p:spPr>
          <a:xfrm>
            <a:off x="6373051" y="5982228"/>
            <a:ext cx="2940424" cy="646331"/>
          </a:xfrm>
          <a:prstGeom prst="rect">
            <a:avLst/>
          </a:prstGeom>
          <a:noFill/>
        </p:spPr>
        <p:txBody>
          <a:bodyPr wrap="square" rtlCol="0">
            <a:spAutoFit/>
          </a:bodyPr>
          <a:lstStyle/>
          <a:p>
            <a:r>
              <a:rPr lang="en-US" dirty="0" err="1">
                <a:hlinkClick r:id="rId3"/>
              </a:rPr>
              <a:t>marta.velnic.net</a:t>
            </a:r>
            <a:endParaRPr lang="en-US" dirty="0"/>
          </a:p>
          <a:p>
            <a:endParaRPr lang="en-US" dirty="0"/>
          </a:p>
        </p:txBody>
      </p:sp>
    </p:spTree>
    <p:extLst>
      <p:ext uri="{BB962C8B-B14F-4D97-AF65-F5344CB8AC3E}">
        <p14:creationId xmlns:p14="http://schemas.microsoft.com/office/powerpoint/2010/main" val="26199572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652ADE-B2D8-CC4A-A08A-315D92352A33}"/>
              </a:ext>
            </a:extLst>
          </p:cNvPr>
          <p:cNvSpPr>
            <a:spLocks noGrp="1"/>
          </p:cNvSpPr>
          <p:nvPr>
            <p:ph type="title"/>
          </p:nvPr>
        </p:nvSpPr>
        <p:spPr>
          <a:xfrm>
            <a:off x="670298" y="300207"/>
            <a:ext cx="7880116" cy="895547"/>
          </a:xfrm>
        </p:spPr>
        <p:txBody>
          <a:bodyPr/>
          <a:lstStyle/>
          <a:p>
            <a:r>
              <a:rPr lang="hr-HR" dirty="0" err="1"/>
              <a:t>References</a:t>
            </a:r>
            <a:br>
              <a:rPr lang="hr-HR" dirty="0"/>
            </a:br>
            <a:endParaRPr lang="en-US" dirty="0"/>
          </a:p>
        </p:txBody>
      </p:sp>
      <p:sp>
        <p:nvSpPr>
          <p:cNvPr id="3" name="Content Placeholder 2">
            <a:extLst>
              <a:ext uri="{FF2B5EF4-FFF2-40B4-BE49-F238E27FC236}">
                <a16:creationId xmlns:a16="http://schemas.microsoft.com/office/drawing/2014/main" id="{22A84092-E182-D549-8D41-A8F29C542C54}"/>
              </a:ext>
            </a:extLst>
          </p:cNvPr>
          <p:cNvSpPr>
            <a:spLocks noGrp="1"/>
          </p:cNvSpPr>
          <p:nvPr>
            <p:ph idx="1"/>
          </p:nvPr>
        </p:nvSpPr>
        <p:spPr>
          <a:xfrm>
            <a:off x="661832" y="1392456"/>
            <a:ext cx="7888582" cy="5767999"/>
          </a:xfrm>
        </p:spPr>
        <p:txBody>
          <a:bodyPr>
            <a:noAutofit/>
          </a:bodyPr>
          <a:lstStyle/>
          <a:p>
            <a:pPr marL="0" indent="0">
              <a:buNone/>
            </a:pPr>
            <a:r>
              <a:rPr lang="en-US" sz="1200" cap="small" dirty="0"/>
              <a:t>Bhatia &amp; Ritchie</a:t>
            </a:r>
            <a:r>
              <a:rPr lang="en-US" sz="1200" dirty="0"/>
              <a:t> 2008. </a:t>
            </a:r>
            <a:r>
              <a:rPr lang="en-US" sz="1200" i="1" dirty="0"/>
              <a:t>The handbook of bilingualism</a:t>
            </a:r>
            <a:r>
              <a:rPr lang="en-US" sz="1200" dirty="0"/>
              <a:t>, John Wiley &amp; Sons.</a:t>
            </a:r>
            <a:endParaRPr lang="nb-NO" sz="1200" dirty="0"/>
          </a:p>
          <a:p>
            <a:pPr marL="0" indent="0">
              <a:buNone/>
            </a:pPr>
            <a:r>
              <a:rPr lang="en-US" sz="1200" cap="small" dirty="0"/>
              <a:t>Crystal</a:t>
            </a:r>
            <a:r>
              <a:rPr lang="en-US" sz="1200" dirty="0"/>
              <a:t> 1997. </a:t>
            </a:r>
            <a:r>
              <a:rPr lang="en-US" sz="1200" i="1" dirty="0"/>
              <a:t>English as a Global Language, </a:t>
            </a:r>
            <a:r>
              <a:rPr lang="en-US" sz="1200" dirty="0"/>
              <a:t>Cambridge, Cambridge University Press.</a:t>
            </a:r>
            <a:endParaRPr lang="nb-NO" sz="1200" dirty="0"/>
          </a:p>
          <a:p>
            <a:pPr marL="0" indent="0">
              <a:buNone/>
            </a:pPr>
            <a:r>
              <a:rPr lang="en-US" sz="1200" cap="small" dirty="0" err="1"/>
              <a:t>Dopke</a:t>
            </a:r>
            <a:r>
              <a:rPr lang="en-US" sz="1200" dirty="0"/>
              <a:t> 2001. The Interplay Between Language-Speciﬁc Development and </a:t>
            </a:r>
            <a:r>
              <a:rPr lang="en-US" sz="1200" dirty="0" err="1"/>
              <a:t>Crosslinguistic</a:t>
            </a:r>
            <a:r>
              <a:rPr lang="en-US" sz="1200" dirty="0"/>
              <a:t> Inﬂuence. </a:t>
            </a:r>
            <a:r>
              <a:rPr lang="en-US" sz="1200" i="1" dirty="0"/>
              <a:t>Cross-linguistic structures in simultaneous bilingualism,</a:t>
            </a:r>
            <a:r>
              <a:rPr lang="en-US" sz="1200" dirty="0"/>
              <a:t> 21</a:t>
            </a:r>
            <a:r>
              <a:rPr lang="en-US" sz="1200" b="1" dirty="0"/>
              <a:t>,</a:t>
            </a:r>
            <a:r>
              <a:rPr lang="en-US" sz="1200" dirty="0"/>
              <a:t> 79.</a:t>
            </a:r>
            <a:endParaRPr lang="nb-NO" sz="1200" dirty="0"/>
          </a:p>
          <a:p>
            <a:pPr marL="0" indent="0">
              <a:buNone/>
            </a:pPr>
            <a:r>
              <a:rPr lang="en-US" sz="1200" cap="small" dirty="0" err="1"/>
              <a:t>Döpke</a:t>
            </a:r>
            <a:r>
              <a:rPr lang="en-US" sz="1200" dirty="0"/>
              <a:t> 1999. Cross-linguistic influences on the placement of negation and modal particles in simultaneous bilingualism. </a:t>
            </a:r>
            <a:r>
              <a:rPr lang="en-US" sz="1200" i="1" dirty="0"/>
              <a:t>Language Sciences,</a:t>
            </a:r>
            <a:r>
              <a:rPr lang="en-US" sz="1200" dirty="0"/>
              <a:t> 21</a:t>
            </a:r>
            <a:r>
              <a:rPr lang="en-US" sz="1200" b="1" dirty="0"/>
              <a:t>,</a:t>
            </a:r>
            <a:r>
              <a:rPr lang="en-US" sz="1200" dirty="0"/>
              <a:t> 143-175.</a:t>
            </a:r>
            <a:endParaRPr lang="nb-NO" sz="1200" dirty="0"/>
          </a:p>
          <a:p>
            <a:pPr marL="0" indent="0">
              <a:buNone/>
            </a:pPr>
            <a:r>
              <a:rPr lang="en-US" sz="1200" cap="small" dirty="0" err="1"/>
              <a:t>Döpke</a:t>
            </a:r>
            <a:r>
              <a:rPr lang="en-US" sz="1200" dirty="0"/>
              <a:t> 2000. Introduction: On the status of cross-linguistic structures in research on young children growing up with two languages simultaneously. </a:t>
            </a:r>
            <a:r>
              <a:rPr lang="en-US" sz="1200" i="1" dirty="0"/>
              <a:t>Cross-linguistic structures in simultaneous bilingualism</a:t>
            </a:r>
            <a:r>
              <a:rPr lang="en-US" sz="1200" b="1" dirty="0"/>
              <a:t>,</a:t>
            </a:r>
            <a:r>
              <a:rPr lang="en-US" sz="1200" dirty="0"/>
              <a:t> 1-10.</a:t>
            </a:r>
            <a:endParaRPr lang="nb-NO" sz="1200" dirty="0"/>
          </a:p>
          <a:p>
            <a:pPr marL="0" indent="0">
              <a:buNone/>
            </a:pPr>
            <a:r>
              <a:rPr lang="en-US" sz="1200" cap="small" dirty="0"/>
              <a:t>Edwards</a:t>
            </a:r>
            <a:r>
              <a:rPr lang="en-US" sz="1200" dirty="0"/>
              <a:t> 2004. Foundations of bilingualism. </a:t>
            </a:r>
            <a:r>
              <a:rPr lang="en-US" sz="1200" i="1" dirty="0"/>
              <a:t>The handbook of bilingualism</a:t>
            </a:r>
            <a:r>
              <a:rPr lang="en-US" sz="1200" b="1" dirty="0"/>
              <a:t>,</a:t>
            </a:r>
            <a:r>
              <a:rPr lang="en-US" sz="1200" dirty="0"/>
              <a:t> 7-31.</a:t>
            </a:r>
            <a:endParaRPr lang="nb-NO" sz="1200" dirty="0"/>
          </a:p>
          <a:p>
            <a:pPr marL="0" indent="0">
              <a:buNone/>
            </a:pPr>
            <a:r>
              <a:rPr lang="en-US" sz="1200" cap="small" dirty="0" err="1"/>
              <a:t>Gawlitzek-Maiwald</a:t>
            </a:r>
            <a:r>
              <a:rPr lang="en-US" sz="1200" cap="small" dirty="0"/>
              <a:t> &amp; Tracy</a:t>
            </a:r>
            <a:r>
              <a:rPr lang="en-US" sz="1200" dirty="0"/>
              <a:t> 1996. Bilingual bootstrapping. </a:t>
            </a:r>
            <a:r>
              <a:rPr lang="en-US" sz="1200" i="1" dirty="0"/>
              <a:t>Linguistics,</a:t>
            </a:r>
            <a:r>
              <a:rPr lang="en-US" sz="1200" dirty="0"/>
              <a:t> 34</a:t>
            </a:r>
            <a:r>
              <a:rPr lang="en-US" sz="1200" b="1" dirty="0"/>
              <a:t>,</a:t>
            </a:r>
            <a:r>
              <a:rPr lang="en-US" sz="1200" dirty="0"/>
              <a:t> 901-926.</a:t>
            </a:r>
            <a:endParaRPr lang="nb-NO" sz="1200" dirty="0"/>
          </a:p>
          <a:p>
            <a:pPr marL="0" indent="0">
              <a:buNone/>
            </a:pPr>
            <a:r>
              <a:rPr lang="en-US" sz="1200" cap="small" dirty="0" err="1"/>
              <a:t>Hacohen</a:t>
            </a:r>
            <a:r>
              <a:rPr lang="en-US" sz="1200" cap="small" dirty="0"/>
              <a:t> &amp; Schaeffer</a:t>
            </a:r>
            <a:r>
              <a:rPr lang="en-US" sz="1200" dirty="0"/>
              <a:t> 2007. Subject realization in early Hebrew/English bilingual acquisition: The role of </a:t>
            </a:r>
            <a:r>
              <a:rPr lang="en-US" sz="1200" dirty="0" err="1"/>
              <a:t>crosslinguistic</a:t>
            </a:r>
            <a:r>
              <a:rPr lang="en-US" sz="1200" dirty="0"/>
              <a:t> influence. </a:t>
            </a:r>
            <a:r>
              <a:rPr lang="en-US" sz="1200" i="1" dirty="0"/>
              <a:t>Bilingualism: Language and Cognition,</a:t>
            </a:r>
            <a:r>
              <a:rPr lang="en-US" sz="1200" dirty="0"/>
              <a:t> 10</a:t>
            </a:r>
            <a:r>
              <a:rPr lang="en-US" sz="1200" b="1" dirty="0"/>
              <a:t>,</a:t>
            </a:r>
            <a:r>
              <a:rPr lang="en-US" sz="1200" dirty="0"/>
              <a:t> 333-344.</a:t>
            </a:r>
            <a:endParaRPr lang="nb-NO" sz="1200" dirty="0"/>
          </a:p>
          <a:p>
            <a:pPr marL="0" indent="0">
              <a:buNone/>
            </a:pPr>
            <a:r>
              <a:rPr lang="en-US" sz="1200" cap="small" dirty="0"/>
              <a:t>Hulk</a:t>
            </a:r>
            <a:r>
              <a:rPr lang="en-US" sz="1200" dirty="0"/>
              <a:t> 2000. Non-selective access and activation in child bilingualism. </a:t>
            </a:r>
            <a:r>
              <a:rPr lang="en-US" sz="1200" i="1" dirty="0"/>
              <a:t>Cross-linguistic structures in simultaneous bilingualism,</a:t>
            </a:r>
            <a:r>
              <a:rPr lang="en-US" sz="1200" dirty="0"/>
              <a:t> 21</a:t>
            </a:r>
            <a:r>
              <a:rPr lang="en-US" sz="1200" b="1" dirty="0"/>
              <a:t>,</a:t>
            </a:r>
            <a:r>
              <a:rPr lang="en-US" sz="1200" dirty="0"/>
              <a:t> 57.</a:t>
            </a:r>
            <a:endParaRPr lang="nb-NO" sz="1200" dirty="0"/>
          </a:p>
          <a:p>
            <a:pPr marL="0" indent="0">
              <a:buNone/>
            </a:pPr>
            <a:r>
              <a:rPr lang="en-US" sz="1200" cap="small" dirty="0"/>
              <a:t>Hulk &amp; Müller</a:t>
            </a:r>
            <a:r>
              <a:rPr lang="en-US" sz="1200" dirty="0"/>
              <a:t> 2001. Bilingual first language acquisition at the interface between syntax and pragmatics. </a:t>
            </a:r>
            <a:r>
              <a:rPr lang="en-US" sz="1200" i="1" dirty="0"/>
              <a:t>Bilingualism: Language and Cognition,</a:t>
            </a:r>
            <a:r>
              <a:rPr lang="en-US" sz="1200" dirty="0"/>
              <a:t> 3</a:t>
            </a:r>
            <a:r>
              <a:rPr lang="en-US" sz="1200" b="1" dirty="0"/>
              <a:t>,</a:t>
            </a:r>
            <a:r>
              <a:rPr lang="en-US" sz="1200" dirty="0"/>
              <a:t> 227-244.</a:t>
            </a:r>
            <a:endParaRPr lang="nb-NO" sz="1200" dirty="0"/>
          </a:p>
          <a:p>
            <a:pPr marL="0" indent="0">
              <a:buNone/>
            </a:pPr>
            <a:r>
              <a:rPr lang="en-US" sz="1200" cap="small" dirty="0" err="1"/>
              <a:t>Meisel</a:t>
            </a:r>
            <a:r>
              <a:rPr lang="en-US" sz="1200" dirty="0"/>
              <a:t> 2004. The bilingual child. </a:t>
            </a:r>
            <a:r>
              <a:rPr lang="en-US" sz="1200" i="1" dirty="0"/>
              <a:t>The handbook of bilingualism</a:t>
            </a:r>
            <a:r>
              <a:rPr lang="en-US" sz="1200" b="1" dirty="0"/>
              <a:t>,</a:t>
            </a:r>
            <a:r>
              <a:rPr lang="en-US" sz="1200" dirty="0"/>
              <a:t> 90-113.</a:t>
            </a:r>
            <a:endParaRPr lang="nb-NO" sz="1200" dirty="0"/>
          </a:p>
          <a:p>
            <a:pPr marL="0" indent="0">
              <a:buNone/>
            </a:pPr>
            <a:r>
              <a:rPr lang="en-US" sz="1200" cap="small" dirty="0"/>
              <a:t>Paradis &amp; Genesee</a:t>
            </a:r>
            <a:r>
              <a:rPr lang="en-US" sz="1200" dirty="0"/>
              <a:t> 1996. Syntactic acquisition in bilingual children: Autonomous or interdependent? </a:t>
            </a:r>
            <a:r>
              <a:rPr lang="en-US" sz="1200" i="1" dirty="0"/>
              <a:t>Studies in second language acquisition,</a:t>
            </a:r>
            <a:r>
              <a:rPr lang="en-US" sz="1200" dirty="0"/>
              <a:t> 18</a:t>
            </a:r>
            <a:r>
              <a:rPr lang="en-US" sz="1200" b="1" dirty="0"/>
              <a:t>,</a:t>
            </a:r>
            <a:r>
              <a:rPr lang="en-US" sz="1200" dirty="0"/>
              <a:t> 1-25.</a:t>
            </a:r>
            <a:endParaRPr lang="nb-NO" sz="1200" dirty="0"/>
          </a:p>
          <a:p>
            <a:pPr marL="0" indent="0">
              <a:buNone/>
            </a:pPr>
            <a:r>
              <a:rPr lang="en-US" sz="1200" cap="small" dirty="0" err="1"/>
              <a:t>Schelletter</a:t>
            </a:r>
            <a:r>
              <a:rPr lang="en-US" sz="1200" dirty="0"/>
              <a:t> 2000. Negation as a </a:t>
            </a:r>
            <a:r>
              <a:rPr lang="en-US" sz="1200" dirty="0" err="1"/>
              <a:t>crosslinguistic</a:t>
            </a:r>
            <a:r>
              <a:rPr lang="en-US" sz="1200" dirty="0"/>
              <a:t> structure in a German-English bilingual child. </a:t>
            </a:r>
            <a:r>
              <a:rPr lang="en-US" sz="1200" i="1" dirty="0"/>
              <a:t>Cross-linguistic structures in simultaneous bilingualism. Amsterdam: John Benjamins</a:t>
            </a:r>
            <a:r>
              <a:rPr lang="en-US" sz="1200" b="1" dirty="0"/>
              <a:t>,</a:t>
            </a:r>
            <a:r>
              <a:rPr lang="en-US" sz="1200" dirty="0"/>
              <a:t> 105-121.</a:t>
            </a:r>
            <a:endParaRPr lang="nb-NO" sz="1200" dirty="0"/>
          </a:p>
          <a:p>
            <a:pPr marL="0" indent="0">
              <a:buNone/>
            </a:pPr>
            <a:r>
              <a:rPr lang="en-US" sz="1200" cap="small" dirty="0" err="1"/>
              <a:t>Serratrice</a:t>
            </a:r>
            <a:r>
              <a:rPr lang="en-US" sz="1200" cap="small" dirty="0"/>
              <a:t>, </a:t>
            </a:r>
            <a:r>
              <a:rPr lang="en-US" sz="1200" cap="small" dirty="0" err="1"/>
              <a:t>Sorace</a:t>
            </a:r>
            <a:r>
              <a:rPr lang="en-US" sz="1200" cap="small" dirty="0"/>
              <a:t> &amp; Paoli</a:t>
            </a:r>
            <a:r>
              <a:rPr lang="en-US" sz="1200" dirty="0"/>
              <a:t> 2004. </a:t>
            </a:r>
            <a:r>
              <a:rPr lang="en-US" sz="1200" dirty="0" err="1"/>
              <a:t>Crosslinguistic</a:t>
            </a:r>
            <a:r>
              <a:rPr lang="en-US" sz="1200" dirty="0"/>
              <a:t> influence at the syntax–pragmatics interface: Subjects and objects in English–Italian bilingual and monolingual acquisition. </a:t>
            </a:r>
            <a:r>
              <a:rPr lang="en-US" sz="1200" i="1" dirty="0"/>
              <a:t>Bilingualism: Language and cognition,</a:t>
            </a:r>
            <a:r>
              <a:rPr lang="en-US" sz="1200" dirty="0"/>
              <a:t> 7</a:t>
            </a:r>
            <a:r>
              <a:rPr lang="en-US" sz="1200" b="1" dirty="0"/>
              <a:t>,</a:t>
            </a:r>
            <a:r>
              <a:rPr lang="en-US" sz="1200" dirty="0"/>
              <a:t> 183-205.</a:t>
            </a:r>
            <a:endParaRPr lang="nb-NO" sz="1200" dirty="0"/>
          </a:p>
          <a:p>
            <a:pPr marL="0" indent="0">
              <a:buNone/>
            </a:pPr>
            <a:r>
              <a:rPr lang="en-US" sz="1200" cap="small" dirty="0"/>
              <a:t>Steiner</a:t>
            </a:r>
            <a:r>
              <a:rPr lang="en-US" sz="1200" dirty="0"/>
              <a:t> 1992. </a:t>
            </a:r>
            <a:r>
              <a:rPr lang="en-US" sz="1200" i="1" dirty="0"/>
              <a:t>After Babel, </a:t>
            </a:r>
            <a:r>
              <a:rPr lang="en-US" sz="1200" dirty="0"/>
              <a:t>Oxford, Oxford </a:t>
            </a:r>
            <a:r>
              <a:rPr lang="en-US" sz="1200" dirty="0" err="1"/>
              <a:t>Univeristy</a:t>
            </a:r>
            <a:r>
              <a:rPr lang="en-US" sz="1200" dirty="0"/>
              <a:t> Press.</a:t>
            </a:r>
            <a:endParaRPr lang="nb-NO" sz="1200" dirty="0"/>
          </a:p>
          <a:p>
            <a:pPr marL="0" indent="0">
              <a:buNone/>
            </a:pPr>
            <a:r>
              <a:rPr lang="en-US" sz="1200" cap="small" dirty="0" err="1"/>
              <a:t>Volterra</a:t>
            </a:r>
            <a:r>
              <a:rPr lang="en-US" sz="1200" cap="small" dirty="0"/>
              <a:t> &amp; </a:t>
            </a:r>
            <a:r>
              <a:rPr lang="en-US" sz="1200" cap="small" dirty="0" err="1"/>
              <a:t>Taeschner</a:t>
            </a:r>
            <a:r>
              <a:rPr lang="en-US" sz="1200" dirty="0"/>
              <a:t> 1978. The acquisition and development of language by bilingual children. </a:t>
            </a:r>
            <a:r>
              <a:rPr lang="en-US" sz="1200" i="1" dirty="0"/>
              <a:t>Journal of child language,</a:t>
            </a:r>
            <a:r>
              <a:rPr lang="en-US" sz="1200" dirty="0"/>
              <a:t> 5</a:t>
            </a:r>
            <a:r>
              <a:rPr lang="en-US" sz="1200" b="1" dirty="0"/>
              <a:t>,</a:t>
            </a:r>
            <a:r>
              <a:rPr lang="en-US" sz="1200" dirty="0"/>
              <a:t> 311-326.</a:t>
            </a:r>
            <a:endParaRPr lang="nb-NO" sz="1200" dirty="0"/>
          </a:p>
          <a:p>
            <a:pPr marL="0" indent="0">
              <a:buNone/>
            </a:pPr>
            <a:endParaRPr lang="en-US" sz="1200" dirty="0"/>
          </a:p>
        </p:txBody>
      </p:sp>
      <p:sp>
        <p:nvSpPr>
          <p:cNvPr id="4" name="Slide Number Placeholder 3">
            <a:extLst>
              <a:ext uri="{FF2B5EF4-FFF2-40B4-BE49-F238E27FC236}">
                <a16:creationId xmlns:a16="http://schemas.microsoft.com/office/drawing/2014/main" id="{F1154FD0-3EF1-DC46-B7CC-A6260444984F}"/>
              </a:ext>
            </a:extLst>
          </p:cNvPr>
          <p:cNvSpPr>
            <a:spLocks noGrp="1"/>
          </p:cNvSpPr>
          <p:nvPr>
            <p:ph type="sldNum" sz="quarter" idx="12"/>
          </p:nvPr>
        </p:nvSpPr>
        <p:spPr/>
        <p:txBody>
          <a:bodyPr/>
          <a:lstStyle/>
          <a:p>
            <a:fld id="{48967F36-0B61-F749-ACDB-F36D75792314}" type="slidenum">
              <a:rPr lang="en-US" noProof="0" smtClean="0"/>
              <a:pPr/>
              <a:t>32</a:t>
            </a:fld>
            <a:endParaRPr lang="en-US" noProof="0"/>
          </a:p>
        </p:txBody>
      </p:sp>
    </p:spTree>
    <p:extLst>
      <p:ext uri="{BB962C8B-B14F-4D97-AF65-F5344CB8AC3E}">
        <p14:creationId xmlns:p14="http://schemas.microsoft.com/office/powerpoint/2010/main" val="6452770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C798E1-6A82-4C47-8930-B6A73C2E7580}"/>
              </a:ext>
            </a:extLst>
          </p:cNvPr>
          <p:cNvSpPr>
            <a:spLocks noGrp="1"/>
          </p:cNvSpPr>
          <p:nvPr>
            <p:ph type="title"/>
          </p:nvPr>
        </p:nvSpPr>
        <p:spPr/>
        <p:txBody>
          <a:bodyPr/>
          <a:lstStyle/>
          <a:p>
            <a:r>
              <a:rPr lang="en-US" dirty="0"/>
              <a:t>Many ways of being bilingual</a:t>
            </a:r>
          </a:p>
        </p:txBody>
      </p:sp>
      <p:sp>
        <p:nvSpPr>
          <p:cNvPr id="3" name="Content Placeholder 2">
            <a:extLst>
              <a:ext uri="{FF2B5EF4-FFF2-40B4-BE49-F238E27FC236}">
                <a16:creationId xmlns:a16="http://schemas.microsoft.com/office/drawing/2014/main" id="{9FB529A5-2071-E34B-88F1-5A535B0C82F6}"/>
              </a:ext>
            </a:extLst>
          </p:cNvPr>
          <p:cNvSpPr>
            <a:spLocks noGrp="1"/>
          </p:cNvSpPr>
          <p:nvPr>
            <p:ph idx="1"/>
          </p:nvPr>
        </p:nvSpPr>
        <p:spPr/>
        <p:txBody>
          <a:bodyPr/>
          <a:lstStyle/>
          <a:p>
            <a:r>
              <a:rPr lang="en-US" b="1" dirty="0"/>
              <a:t>Simultaneous</a:t>
            </a:r>
            <a:r>
              <a:rPr lang="en-US" dirty="0"/>
              <a:t>: the child begins to acquire two </a:t>
            </a:r>
            <a:r>
              <a:rPr lang="hr-HR" dirty="0"/>
              <a:t>(</a:t>
            </a:r>
            <a:r>
              <a:rPr lang="en-US" dirty="0"/>
              <a:t>or more) languages from birth and has regular exposure to both</a:t>
            </a:r>
          </a:p>
          <a:p>
            <a:r>
              <a:rPr lang="en-US" b="1" dirty="0"/>
              <a:t>Sequential</a:t>
            </a:r>
            <a:r>
              <a:rPr lang="en-US" dirty="0"/>
              <a:t>: exposure to a second language after acquiring a first language </a:t>
            </a:r>
          </a:p>
          <a:p>
            <a:endParaRPr lang="en-US" dirty="0"/>
          </a:p>
          <a:p>
            <a:r>
              <a:rPr lang="en-US" b="1" dirty="0"/>
              <a:t>Balanced</a:t>
            </a:r>
            <a:r>
              <a:rPr lang="en-US" dirty="0"/>
              <a:t>: mastery of both varieties is roughly equivalent</a:t>
            </a:r>
          </a:p>
          <a:p>
            <a:r>
              <a:rPr lang="en-US" b="1" dirty="0"/>
              <a:t>Unbalanced</a:t>
            </a:r>
            <a:r>
              <a:rPr lang="en-US" dirty="0"/>
              <a:t>: dominance in one of the languages</a:t>
            </a:r>
          </a:p>
          <a:p>
            <a:endParaRPr lang="en-US" dirty="0"/>
          </a:p>
          <a:p>
            <a:r>
              <a:rPr lang="en-US" b="1" dirty="0"/>
              <a:t>Circumstantial</a:t>
            </a:r>
            <a:r>
              <a:rPr lang="en-US" dirty="0"/>
              <a:t>: minority language (heritage) language + the community language</a:t>
            </a:r>
          </a:p>
          <a:p>
            <a:r>
              <a:rPr lang="en-US" b="1" dirty="0"/>
              <a:t>Elective</a:t>
            </a:r>
            <a:r>
              <a:rPr lang="en-US" dirty="0"/>
              <a:t>: majority language </a:t>
            </a:r>
            <a:r>
              <a:rPr lang="nb-NO" dirty="0"/>
              <a:t>+ </a:t>
            </a:r>
            <a:r>
              <a:rPr lang="nb-NO" dirty="0" err="1"/>
              <a:t>additional</a:t>
            </a:r>
            <a:r>
              <a:rPr lang="nb-NO" dirty="0"/>
              <a:t> </a:t>
            </a:r>
            <a:r>
              <a:rPr lang="nb-NO" dirty="0" err="1"/>
              <a:t>high</a:t>
            </a:r>
            <a:r>
              <a:rPr lang="nb-NO" dirty="0"/>
              <a:t>-status </a:t>
            </a:r>
            <a:r>
              <a:rPr lang="nb-NO" dirty="0" err="1"/>
              <a:t>language</a:t>
            </a:r>
            <a:endParaRPr lang="en-US" dirty="0"/>
          </a:p>
        </p:txBody>
      </p:sp>
      <p:sp>
        <p:nvSpPr>
          <p:cNvPr id="4" name="Left Arrow 3">
            <a:extLst>
              <a:ext uri="{FF2B5EF4-FFF2-40B4-BE49-F238E27FC236}">
                <a16:creationId xmlns:a16="http://schemas.microsoft.com/office/drawing/2014/main" id="{EAF385F2-36C6-6249-ACEF-A5E22CAD7277}"/>
              </a:ext>
            </a:extLst>
          </p:cNvPr>
          <p:cNvSpPr/>
          <p:nvPr/>
        </p:nvSpPr>
        <p:spPr>
          <a:xfrm>
            <a:off x="7736222" y="2076860"/>
            <a:ext cx="814192" cy="263047"/>
          </a:xfrm>
          <a:prstGeom prst="leftArrow">
            <a:avLst/>
          </a:prstGeom>
          <a:solidFill>
            <a:schemeClr val="accent5">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accent4"/>
              </a:solidFill>
            </a:endParaRPr>
          </a:p>
        </p:txBody>
      </p:sp>
      <p:sp>
        <p:nvSpPr>
          <p:cNvPr id="5" name="Slide Number Placeholder 4">
            <a:extLst>
              <a:ext uri="{FF2B5EF4-FFF2-40B4-BE49-F238E27FC236}">
                <a16:creationId xmlns:a16="http://schemas.microsoft.com/office/drawing/2014/main" id="{CC68B1AA-5730-AC4D-8510-E63AC0A9F1E4}"/>
              </a:ext>
            </a:extLst>
          </p:cNvPr>
          <p:cNvSpPr>
            <a:spLocks noGrp="1"/>
          </p:cNvSpPr>
          <p:nvPr>
            <p:ph type="sldNum" sz="quarter" idx="12"/>
          </p:nvPr>
        </p:nvSpPr>
        <p:spPr/>
        <p:txBody>
          <a:bodyPr/>
          <a:lstStyle/>
          <a:p>
            <a:fld id="{48967F36-0B61-F749-ACDB-F36D75792314}" type="slidenum">
              <a:rPr lang="en-US" noProof="0" smtClean="0"/>
              <a:pPr/>
              <a:t>4</a:t>
            </a:fld>
            <a:endParaRPr lang="en-US" noProof="0"/>
          </a:p>
        </p:txBody>
      </p:sp>
    </p:spTree>
    <p:extLst>
      <p:ext uri="{BB962C8B-B14F-4D97-AF65-F5344CB8AC3E}">
        <p14:creationId xmlns:p14="http://schemas.microsoft.com/office/powerpoint/2010/main" val="3688161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p:tgtEl>
                                          <p:spTgt spid="4"/>
                                        </p:tgtEl>
                                        <p:attrNameLst>
                                          <p:attrName>ppt_y</p:attrName>
                                        </p:attrNameLst>
                                      </p:cBhvr>
                                      <p:tavLst>
                                        <p:tav tm="0">
                                          <p:val>
                                            <p:strVal val="#ppt_y+#ppt_h*1.125000"/>
                                          </p:val>
                                        </p:tav>
                                        <p:tav tm="100000">
                                          <p:val>
                                            <p:strVal val="#ppt_y"/>
                                          </p:val>
                                        </p:tav>
                                      </p:tavLst>
                                    </p:anim>
                                    <p:animEffect transition="in" filter="wipe(up)">
                                      <p:cBhvr>
                                        <p:cTn id="3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AF2579-0123-EE4B-9343-6C0F6CED5E55}"/>
              </a:ext>
            </a:extLst>
          </p:cNvPr>
          <p:cNvSpPr>
            <a:spLocks noGrp="1"/>
          </p:cNvSpPr>
          <p:nvPr>
            <p:ph type="title"/>
          </p:nvPr>
        </p:nvSpPr>
        <p:spPr/>
        <p:txBody>
          <a:bodyPr/>
          <a:lstStyle/>
          <a:p>
            <a:r>
              <a:rPr lang="en-US" dirty="0"/>
              <a:t>Methodological issues</a:t>
            </a:r>
          </a:p>
        </p:txBody>
      </p:sp>
      <p:sp>
        <p:nvSpPr>
          <p:cNvPr id="3" name="Content Placeholder 2">
            <a:extLst>
              <a:ext uri="{FF2B5EF4-FFF2-40B4-BE49-F238E27FC236}">
                <a16:creationId xmlns:a16="http://schemas.microsoft.com/office/drawing/2014/main" id="{6FF3E67A-CC28-2B4E-8B68-8F116072608B}"/>
              </a:ext>
            </a:extLst>
          </p:cNvPr>
          <p:cNvSpPr>
            <a:spLocks noGrp="1"/>
          </p:cNvSpPr>
          <p:nvPr>
            <p:ph idx="1"/>
          </p:nvPr>
        </p:nvSpPr>
        <p:spPr/>
        <p:txBody>
          <a:bodyPr/>
          <a:lstStyle/>
          <a:p>
            <a:r>
              <a:rPr lang="en-US" dirty="0"/>
              <a:t>Heterogeneous group</a:t>
            </a:r>
          </a:p>
          <a:p>
            <a:r>
              <a:rPr lang="en-US" dirty="0"/>
              <a:t>Assessing bilinguals is difficult as we still do not have a baseline of what a </a:t>
            </a:r>
            <a:r>
              <a:rPr lang="en-US" i="1" dirty="0"/>
              <a:t>typical</a:t>
            </a:r>
            <a:r>
              <a:rPr lang="en-US" dirty="0"/>
              <a:t> bilingual is</a:t>
            </a:r>
          </a:p>
          <a:p>
            <a:r>
              <a:rPr lang="en-US" dirty="0"/>
              <a:t>Balancing a group for language combination, exposure, balance is next to impossible</a:t>
            </a:r>
          </a:p>
          <a:p>
            <a:r>
              <a:rPr lang="nb-NO" dirty="0"/>
              <a:t>No </a:t>
            </a:r>
            <a:r>
              <a:rPr lang="nb-NO" dirty="0" err="1"/>
              <a:t>established</a:t>
            </a:r>
            <a:r>
              <a:rPr lang="nb-NO" dirty="0"/>
              <a:t> normal </a:t>
            </a:r>
            <a:r>
              <a:rPr lang="nb-NO" dirty="0" err="1"/>
              <a:t>development</a:t>
            </a:r>
            <a:r>
              <a:rPr lang="nb-NO" dirty="0"/>
              <a:t> </a:t>
            </a:r>
            <a:r>
              <a:rPr lang="nb-NO" dirty="0" err="1"/>
              <a:t>pattern</a:t>
            </a:r>
            <a:r>
              <a:rPr lang="nb-NO" dirty="0"/>
              <a:t> for </a:t>
            </a:r>
            <a:r>
              <a:rPr lang="nb-NO" dirty="0" err="1"/>
              <a:t>simultaneous</a:t>
            </a:r>
            <a:r>
              <a:rPr lang="nb-NO" dirty="0"/>
              <a:t> </a:t>
            </a:r>
            <a:r>
              <a:rPr lang="nb-NO" dirty="0" err="1"/>
              <a:t>bilinguals</a:t>
            </a:r>
            <a:r>
              <a:rPr lang="nb-NO" dirty="0"/>
              <a:t> </a:t>
            </a:r>
            <a:r>
              <a:rPr lang="en-GB" dirty="0"/>
              <a:t>(de </a:t>
            </a:r>
            <a:r>
              <a:rPr lang="en-GB" dirty="0" err="1"/>
              <a:t>Houwer</a:t>
            </a:r>
            <a:r>
              <a:rPr lang="en-GB" dirty="0"/>
              <a:t> 1996)</a:t>
            </a:r>
          </a:p>
          <a:p>
            <a:pPr marL="0" indent="0">
              <a:buNone/>
            </a:pPr>
            <a:endParaRPr lang="en-US" dirty="0"/>
          </a:p>
          <a:p>
            <a:r>
              <a:rPr lang="en-US" dirty="0"/>
              <a:t>Limited to case studies (longitudinal data)</a:t>
            </a:r>
          </a:p>
          <a:p>
            <a:r>
              <a:rPr lang="en-US" dirty="0"/>
              <a:t>Difficult to generalize, hard to tell what is individual variation</a:t>
            </a:r>
          </a:p>
          <a:p>
            <a:r>
              <a:rPr lang="en-US" dirty="0"/>
              <a:t>Mostly studies of two Indo-European languages</a:t>
            </a:r>
          </a:p>
          <a:p>
            <a:pPr marL="0" indent="0">
              <a:buNone/>
            </a:pPr>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E6AF8789-7626-1645-AA9E-919D58E4B288}"/>
              </a:ext>
            </a:extLst>
          </p:cNvPr>
          <p:cNvSpPr>
            <a:spLocks noGrp="1"/>
          </p:cNvSpPr>
          <p:nvPr>
            <p:ph type="sldNum" sz="quarter" idx="12"/>
          </p:nvPr>
        </p:nvSpPr>
        <p:spPr/>
        <p:txBody>
          <a:bodyPr/>
          <a:lstStyle/>
          <a:p>
            <a:fld id="{48967F36-0B61-F749-ACDB-F36D75792314}" type="slidenum">
              <a:rPr lang="en-US" noProof="0" smtClean="0"/>
              <a:pPr/>
              <a:t>5</a:t>
            </a:fld>
            <a:endParaRPr lang="en-US" noProof="0"/>
          </a:p>
        </p:txBody>
      </p:sp>
    </p:spTree>
    <p:extLst>
      <p:ext uri="{BB962C8B-B14F-4D97-AF65-F5344CB8AC3E}">
        <p14:creationId xmlns:p14="http://schemas.microsoft.com/office/powerpoint/2010/main" val="1639854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FB375D-9452-3441-8B91-EBC53320E24F}"/>
              </a:ext>
            </a:extLst>
          </p:cNvPr>
          <p:cNvSpPr>
            <a:spLocks noGrp="1"/>
          </p:cNvSpPr>
          <p:nvPr>
            <p:ph type="title"/>
          </p:nvPr>
        </p:nvSpPr>
        <p:spPr/>
        <p:txBody>
          <a:bodyPr/>
          <a:lstStyle/>
          <a:p>
            <a:r>
              <a:rPr lang="en-US" dirty="0"/>
              <a:t>Grammatical development (mono- and bilingual) </a:t>
            </a:r>
          </a:p>
        </p:txBody>
      </p:sp>
      <p:sp>
        <p:nvSpPr>
          <p:cNvPr id="3" name="Content Placeholder 2">
            <a:extLst>
              <a:ext uri="{FF2B5EF4-FFF2-40B4-BE49-F238E27FC236}">
                <a16:creationId xmlns:a16="http://schemas.microsoft.com/office/drawing/2014/main" id="{720D5DFA-F25E-E148-A3E5-E4FEBF95D3D7}"/>
              </a:ext>
            </a:extLst>
          </p:cNvPr>
          <p:cNvSpPr>
            <a:spLocks noGrp="1"/>
          </p:cNvSpPr>
          <p:nvPr>
            <p:ph idx="1"/>
          </p:nvPr>
        </p:nvSpPr>
        <p:spPr/>
        <p:txBody>
          <a:bodyPr>
            <a:normAutofit lnSpcReduction="10000"/>
          </a:bodyPr>
          <a:lstStyle/>
          <a:p>
            <a:r>
              <a:rPr lang="en-GB" dirty="0"/>
              <a:t>In both groups, utterances become more complex following a </a:t>
            </a:r>
            <a:r>
              <a:rPr lang="en-GB" b="1" dirty="0"/>
              <a:t>similar trajectory</a:t>
            </a:r>
            <a:r>
              <a:rPr lang="en-GB" dirty="0"/>
              <a:t> (de </a:t>
            </a:r>
            <a:r>
              <a:rPr lang="en-GB" dirty="0" err="1"/>
              <a:t>Houwer</a:t>
            </a:r>
            <a:r>
              <a:rPr lang="en-GB" dirty="0"/>
              <a:t> 1995)</a:t>
            </a:r>
          </a:p>
          <a:p>
            <a:r>
              <a:rPr lang="en-GB" dirty="0"/>
              <a:t>Acquisition of syntax is </a:t>
            </a:r>
            <a:r>
              <a:rPr lang="en-GB" b="1" dirty="0"/>
              <a:t>gradual</a:t>
            </a:r>
          </a:p>
          <a:p>
            <a:r>
              <a:rPr lang="en-GB" dirty="0"/>
              <a:t>Lexical acquisition drives the gradual development of syntax: </a:t>
            </a:r>
            <a:r>
              <a:rPr lang="en-GB" b="1" dirty="0"/>
              <a:t>lexical critical mass</a:t>
            </a:r>
            <a:r>
              <a:rPr lang="en-GB" dirty="0"/>
              <a:t> at </a:t>
            </a:r>
            <a:r>
              <a:rPr lang="en-GB" dirty="0" err="1"/>
              <a:t>cca</a:t>
            </a:r>
            <a:r>
              <a:rPr lang="en-GB" dirty="0"/>
              <a:t> 50 words</a:t>
            </a:r>
          </a:p>
          <a:p>
            <a:r>
              <a:rPr lang="en-GB" dirty="0"/>
              <a:t>Children start combining the words and follow the same crucial milestones that reflects their cognitive development</a:t>
            </a:r>
          </a:p>
          <a:p>
            <a:endParaRPr lang="en-GB" dirty="0"/>
          </a:p>
          <a:p>
            <a:r>
              <a:rPr lang="en-GB" dirty="0"/>
              <a:t> Bilinguals tend to start  speaking late</a:t>
            </a:r>
            <a:r>
              <a:rPr lang="hr-HR" dirty="0"/>
              <a:t>r</a:t>
            </a:r>
            <a:r>
              <a:rPr lang="en-GB" dirty="0"/>
              <a:t> </a:t>
            </a:r>
          </a:p>
          <a:p>
            <a:r>
              <a:rPr lang="en-GB" dirty="0"/>
              <a:t>The observed delays are within the range of what counts as normal for language development in monolinguals (</a:t>
            </a:r>
            <a:r>
              <a:rPr lang="en-GB" dirty="0" err="1"/>
              <a:t>Meisel</a:t>
            </a:r>
            <a:r>
              <a:rPr lang="en-GB" dirty="0"/>
              <a:t> 2004)</a:t>
            </a:r>
          </a:p>
          <a:p>
            <a:endParaRPr lang="en-GB" dirty="0"/>
          </a:p>
          <a:p>
            <a:r>
              <a:rPr lang="en-GB" dirty="0"/>
              <a:t>The bilingual child is exposed to a much </a:t>
            </a:r>
            <a:r>
              <a:rPr lang="en-GB" b="1" dirty="0"/>
              <a:t>wider range of syntactic possibilities</a:t>
            </a:r>
            <a:r>
              <a:rPr lang="en-GB" dirty="0"/>
              <a:t> and is thus offered structural possibilities which monolinguals do not have (Hulk 2000)</a:t>
            </a:r>
          </a:p>
        </p:txBody>
      </p:sp>
      <p:sp>
        <p:nvSpPr>
          <p:cNvPr id="4" name="Slide Number Placeholder 3">
            <a:extLst>
              <a:ext uri="{FF2B5EF4-FFF2-40B4-BE49-F238E27FC236}">
                <a16:creationId xmlns:a16="http://schemas.microsoft.com/office/drawing/2014/main" id="{6508647B-03E0-D740-A909-610166C776DB}"/>
              </a:ext>
            </a:extLst>
          </p:cNvPr>
          <p:cNvSpPr>
            <a:spLocks noGrp="1"/>
          </p:cNvSpPr>
          <p:nvPr>
            <p:ph type="sldNum" sz="quarter" idx="12"/>
          </p:nvPr>
        </p:nvSpPr>
        <p:spPr/>
        <p:txBody>
          <a:bodyPr/>
          <a:lstStyle/>
          <a:p>
            <a:fld id="{48967F36-0B61-F749-ACDB-F36D75792314}" type="slidenum">
              <a:rPr lang="en-US" noProof="0" smtClean="0"/>
              <a:pPr/>
              <a:t>6</a:t>
            </a:fld>
            <a:endParaRPr lang="en-US" noProof="0"/>
          </a:p>
        </p:txBody>
      </p:sp>
    </p:spTree>
    <p:extLst>
      <p:ext uri="{BB962C8B-B14F-4D97-AF65-F5344CB8AC3E}">
        <p14:creationId xmlns:p14="http://schemas.microsoft.com/office/powerpoint/2010/main" val="2594840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1F3F5-2A06-B146-BD3C-6EDE79E0AD24}"/>
              </a:ext>
            </a:extLst>
          </p:cNvPr>
          <p:cNvSpPr>
            <a:spLocks noGrp="1"/>
          </p:cNvSpPr>
          <p:nvPr>
            <p:ph type="title"/>
          </p:nvPr>
        </p:nvSpPr>
        <p:spPr/>
        <p:txBody>
          <a:bodyPr>
            <a:normAutofit/>
          </a:bodyPr>
          <a:lstStyle/>
          <a:p>
            <a:r>
              <a:rPr lang="en-US" dirty="0"/>
              <a:t>Theoretical perspectives of 2L1</a:t>
            </a:r>
          </a:p>
        </p:txBody>
      </p:sp>
      <p:sp>
        <p:nvSpPr>
          <p:cNvPr id="3" name="Content Placeholder 2">
            <a:extLst>
              <a:ext uri="{FF2B5EF4-FFF2-40B4-BE49-F238E27FC236}">
                <a16:creationId xmlns:a16="http://schemas.microsoft.com/office/drawing/2014/main" id="{8C71819D-67B0-4340-8305-C632B41A557E}"/>
              </a:ext>
            </a:extLst>
          </p:cNvPr>
          <p:cNvSpPr>
            <a:spLocks noGrp="1"/>
          </p:cNvSpPr>
          <p:nvPr>
            <p:ph idx="1"/>
          </p:nvPr>
        </p:nvSpPr>
        <p:spPr/>
        <p:txBody>
          <a:bodyPr>
            <a:normAutofit/>
          </a:bodyPr>
          <a:lstStyle/>
          <a:p>
            <a:r>
              <a:rPr lang="en-US" b="1" dirty="0"/>
              <a:t>Single-system hypothesis/ Unitary Language System (ULS)</a:t>
            </a:r>
            <a:r>
              <a:rPr lang="en-US" dirty="0"/>
              <a:t>: initially the child develops one system for both languages; first they separate the lexical items, and in a later stage two distinct grammatical systems develop (</a:t>
            </a:r>
            <a:r>
              <a:rPr lang="en-US" dirty="0" err="1"/>
              <a:t>Volterra</a:t>
            </a:r>
            <a:r>
              <a:rPr lang="en-US" dirty="0"/>
              <a:t> &amp; </a:t>
            </a:r>
            <a:r>
              <a:rPr lang="en-US" dirty="0" err="1"/>
              <a:t>Taeschner</a:t>
            </a:r>
            <a:r>
              <a:rPr lang="en-US" dirty="0"/>
              <a:t> 1978)</a:t>
            </a:r>
          </a:p>
          <a:p>
            <a:pPr marL="0" indent="0">
              <a:buNone/>
            </a:pPr>
            <a:endParaRPr lang="en-US" dirty="0"/>
          </a:p>
        </p:txBody>
      </p:sp>
      <p:sp>
        <p:nvSpPr>
          <p:cNvPr id="4" name="Oval 3">
            <a:extLst>
              <a:ext uri="{FF2B5EF4-FFF2-40B4-BE49-F238E27FC236}">
                <a16:creationId xmlns:a16="http://schemas.microsoft.com/office/drawing/2014/main" id="{C087A244-C8A2-314F-B722-06831F2A33A3}"/>
              </a:ext>
            </a:extLst>
          </p:cNvPr>
          <p:cNvSpPr/>
          <p:nvPr/>
        </p:nvSpPr>
        <p:spPr>
          <a:xfrm>
            <a:off x="2968283" y="3207434"/>
            <a:ext cx="2166425" cy="956603"/>
          </a:xfrm>
          <a:prstGeom prst="ellipse">
            <a:avLst/>
          </a:prstGeom>
          <a:solidFill>
            <a:schemeClr val="accent4"/>
          </a:solidFill>
          <a:ln>
            <a:solidFill>
              <a:schemeClr val="accent4">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2D0229D3-52F0-804D-95BA-C3C43DA587BC}"/>
              </a:ext>
            </a:extLst>
          </p:cNvPr>
          <p:cNvSpPr txBox="1"/>
          <p:nvPr/>
        </p:nvSpPr>
        <p:spPr>
          <a:xfrm>
            <a:off x="3601329" y="3362569"/>
            <a:ext cx="1266092" cy="646331"/>
          </a:xfrm>
          <a:prstGeom prst="rect">
            <a:avLst/>
          </a:prstGeom>
          <a:noFill/>
        </p:spPr>
        <p:txBody>
          <a:bodyPr wrap="square" rtlCol="0">
            <a:spAutoFit/>
          </a:bodyPr>
          <a:lstStyle/>
          <a:p>
            <a:r>
              <a:rPr lang="en-US" dirty="0"/>
              <a:t>Lexicon, syntax</a:t>
            </a:r>
          </a:p>
        </p:txBody>
      </p:sp>
      <p:sp>
        <p:nvSpPr>
          <p:cNvPr id="6" name="Oval 5">
            <a:extLst>
              <a:ext uri="{FF2B5EF4-FFF2-40B4-BE49-F238E27FC236}">
                <a16:creationId xmlns:a16="http://schemas.microsoft.com/office/drawing/2014/main" id="{292D2F06-1944-FE45-8CF6-C03E10F8BDE4}"/>
              </a:ext>
            </a:extLst>
          </p:cNvPr>
          <p:cNvSpPr/>
          <p:nvPr/>
        </p:nvSpPr>
        <p:spPr>
          <a:xfrm>
            <a:off x="2968282" y="4398087"/>
            <a:ext cx="2166425" cy="956603"/>
          </a:xfrm>
          <a:prstGeom prst="ellipse">
            <a:avLst/>
          </a:prstGeom>
          <a:solidFill>
            <a:schemeClr val="accent4"/>
          </a:solidFill>
          <a:ln>
            <a:solidFill>
              <a:schemeClr val="accent4">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29792745-058E-9E43-8BAE-41BC032E6172}"/>
              </a:ext>
            </a:extLst>
          </p:cNvPr>
          <p:cNvSpPr txBox="1"/>
          <p:nvPr/>
        </p:nvSpPr>
        <p:spPr>
          <a:xfrm>
            <a:off x="3659171" y="4691721"/>
            <a:ext cx="872197" cy="369332"/>
          </a:xfrm>
          <a:prstGeom prst="rect">
            <a:avLst/>
          </a:prstGeom>
          <a:noFill/>
        </p:spPr>
        <p:txBody>
          <a:bodyPr wrap="square" rtlCol="0">
            <a:spAutoFit/>
          </a:bodyPr>
          <a:lstStyle/>
          <a:p>
            <a:r>
              <a:rPr lang="en-US" dirty="0"/>
              <a:t>syntax</a:t>
            </a:r>
          </a:p>
        </p:txBody>
      </p:sp>
      <p:sp>
        <p:nvSpPr>
          <p:cNvPr id="8" name="Oval 7">
            <a:extLst>
              <a:ext uri="{FF2B5EF4-FFF2-40B4-BE49-F238E27FC236}">
                <a16:creationId xmlns:a16="http://schemas.microsoft.com/office/drawing/2014/main" id="{2FE48B31-F780-E24E-8891-40B0DECAF9CE}"/>
              </a:ext>
            </a:extLst>
          </p:cNvPr>
          <p:cNvSpPr/>
          <p:nvPr/>
        </p:nvSpPr>
        <p:spPr>
          <a:xfrm>
            <a:off x="2131256" y="4552831"/>
            <a:ext cx="1153550" cy="647113"/>
          </a:xfrm>
          <a:prstGeom prst="ellipse">
            <a:avLst/>
          </a:prstGeom>
          <a:solidFill>
            <a:schemeClr val="accent5">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89620A62-CA11-BE42-9ADB-1EC89DB1ADE7}"/>
              </a:ext>
            </a:extLst>
          </p:cNvPr>
          <p:cNvSpPr/>
          <p:nvPr/>
        </p:nvSpPr>
        <p:spPr>
          <a:xfrm>
            <a:off x="4771816" y="4552831"/>
            <a:ext cx="1153550" cy="647113"/>
          </a:xfrm>
          <a:prstGeom prst="ellipse">
            <a:avLst/>
          </a:prstGeom>
          <a:solidFill>
            <a:schemeClr val="accent4">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1B18F9E8-3195-9343-8959-A628E3D64168}"/>
              </a:ext>
            </a:extLst>
          </p:cNvPr>
          <p:cNvSpPr txBox="1"/>
          <p:nvPr/>
        </p:nvSpPr>
        <p:spPr>
          <a:xfrm>
            <a:off x="4867421" y="4691721"/>
            <a:ext cx="1215558" cy="369332"/>
          </a:xfrm>
          <a:prstGeom prst="rect">
            <a:avLst/>
          </a:prstGeom>
          <a:noFill/>
        </p:spPr>
        <p:txBody>
          <a:bodyPr wrap="square" rtlCol="0">
            <a:spAutoFit/>
          </a:bodyPr>
          <a:lstStyle/>
          <a:p>
            <a:r>
              <a:rPr lang="en-US" dirty="0"/>
              <a:t>Lexicon B</a:t>
            </a:r>
          </a:p>
        </p:txBody>
      </p:sp>
      <p:sp>
        <p:nvSpPr>
          <p:cNvPr id="11" name="TextBox 10">
            <a:extLst>
              <a:ext uri="{FF2B5EF4-FFF2-40B4-BE49-F238E27FC236}">
                <a16:creationId xmlns:a16="http://schemas.microsoft.com/office/drawing/2014/main" id="{1D574904-FF34-0349-B206-F8DC7CEF625A}"/>
              </a:ext>
            </a:extLst>
          </p:cNvPr>
          <p:cNvSpPr txBox="1"/>
          <p:nvPr/>
        </p:nvSpPr>
        <p:spPr>
          <a:xfrm>
            <a:off x="2192203" y="4677653"/>
            <a:ext cx="1333051" cy="369332"/>
          </a:xfrm>
          <a:prstGeom prst="rect">
            <a:avLst/>
          </a:prstGeom>
          <a:noFill/>
        </p:spPr>
        <p:txBody>
          <a:bodyPr wrap="square" rtlCol="0">
            <a:spAutoFit/>
          </a:bodyPr>
          <a:lstStyle/>
          <a:p>
            <a:r>
              <a:rPr lang="en-US" dirty="0"/>
              <a:t>Lexicon A</a:t>
            </a:r>
          </a:p>
        </p:txBody>
      </p:sp>
      <p:sp>
        <p:nvSpPr>
          <p:cNvPr id="12" name="Oval 11">
            <a:extLst>
              <a:ext uri="{FF2B5EF4-FFF2-40B4-BE49-F238E27FC236}">
                <a16:creationId xmlns:a16="http://schemas.microsoft.com/office/drawing/2014/main" id="{16B4CAE3-4CEB-7446-9639-50578E5E8794}"/>
              </a:ext>
            </a:extLst>
          </p:cNvPr>
          <p:cNvSpPr/>
          <p:nvPr/>
        </p:nvSpPr>
        <p:spPr>
          <a:xfrm>
            <a:off x="1624818" y="5493578"/>
            <a:ext cx="2166425" cy="956603"/>
          </a:xfrm>
          <a:prstGeom prst="ellipse">
            <a:avLst/>
          </a:prstGeom>
          <a:solidFill>
            <a:schemeClr val="accent5">
              <a:lumMod val="60000"/>
              <a:lumOff val="40000"/>
            </a:schemeClr>
          </a:solidFill>
          <a:ln>
            <a:solidFill>
              <a:schemeClr val="accent4">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20D1ED65-4225-0146-80CC-51415D31D55E}"/>
              </a:ext>
            </a:extLst>
          </p:cNvPr>
          <p:cNvSpPr/>
          <p:nvPr/>
        </p:nvSpPr>
        <p:spPr>
          <a:xfrm>
            <a:off x="4265378" y="5493577"/>
            <a:ext cx="2166425" cy="956603"/>
          </a:xfrm>
          <a:prstGeom prst="ellipse">
            <a:avLst/>
          </a:prstGeom>
          <a:solidFill>
            <a:schemeClr val="accent4">
              <a:lumMod val="40000"/>
              <a:lumOff val="60000"/>
            </a:schemeClr>
          </a:solidFill>
          <a:ln>
            <a:solidFill>
              <a:schemeClr val="accent4">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D705B21D-C234-9E46-AC3E-E444FC3DFD70}"/>
              </a:ext>
            </a:extLst>
          </p:cNvPr>
          <p:cNvSpPr txBox="1"/>
          <p:nvPr/>
        </p:nvSpPr>
        <p:spPr>
          <a:xfrm>
            <a:off x="1890808" y="5801111"/>
            <a:ext cx="1393998" cy="369332"/>
          </a:xfrm>
          <a:prstGeom prst="rect">
            <a:avLst/>
          </a:prstGeom>
          <a:noFill/>
        </p:spPr>
        <p:txBody>
          <a:bodyPr wrap="square" rtlCol="0">
            <a:spAutoFit/>
          </a:bodyPr>
          <a:lstStyle/>
          <a:p>
            <a:r>
              <a:rPr lang="en-US" dirty="0"/>
              <a:t>Language A</a:t>
            </a:r>
          </a:p>
        </p:txBody>
      </p:sp>
      <p:sp>
        <p:nvSpPr>
          <p:cNvPr id="16" name="TextBox 15">
            <a:extLst>
              <a:ext uri="{FF2B5EF4-FFF2-40B4-BE49-F238E27FC236}">
                <a16:creationId xmlns:a16="http://schemas.microsoft.com/office/drawing/2014/main" id="{53EE2253-76B2-814E-A67B-964CEBCD999A}"/>
              </a:ext>
            </a:extLst>
          </p:cNvPr>
          <p:cNvSpPr txBox="1"/>
          <p:nvPr/>
        </p:nvSpPr>
        <p:spPr>
          <a:xfrm>
            <a:off x="4573570" y="5842259"/>
            <a:ext cx="1393998" cy="369332"/>
          </a:xfrm>
          <a:prstGeom prst="rect">
            <a:avLst/>
          </a:prstGeom>
          <a:noFill/>
        </p:spPr>
        <p:txBody>
          <a:bodyPr wrap="square" rtlCol="0">
            <a:spAutoFit/>
          </a:bodyPr>
          <a:lstStyle/>
          <a:p>
            <a:r>
              <a:rPr lang="en-US" dirty="0"/>
              <a:t>Language B</a:t>
            </a:r>
          </a:p>
        </p:txBody>
      </p:sp>
      <p:sp>
        <p:nvSpPr>
          <p:cNvPr id="17" name="Slide Number Placeholder 16">
            <a:extLst>
              <a:ext uri="{FF2B5EF4-FFF2-40B4-BE49-F238E27FC236}">
                <a16:creationId xmlns:a16="http://schemas.microsoft.com/office/drawing/2014/main" id="{DE63E1F8-ED0F-6644-A06E-9037E7C822C0}"/>
              </a:ext>
            </a:extLst>
          </p:cNvPr>
          <p:cNvSpPr>
            <a:spLocks noGrp="1"/>
          </p:cNvSpPr>
          <p:nvPr>
            <p:ph type="sldNum" sz="quarter" idx="12"/>
          </p:nvPr>
        </p:nvSpPr>
        <p:spPr/>
        <p:txBody>
          <a:bodyPr/>
          <a:lstStyle/>
          <a:p>
            <a:fld id="{48967F36-0B61-F749-ACDB-F36D75792314}" type="slidenum">
              <a:rPr lang="en-US" noProof="0" smtClean="0"/>
              <a:pPr/>
              <a:t>7</a:t>
            </a:fld>
            <a:endParaRPr lang="en-US" noProof="0"/>
          </a:p>
        </p:txBody>
      </p:sp>
    </p:spTree>
    <p:extLst>
      <p:ext uri="{BB962C8B-B14F-4D97-AF65-F5344CB8AC3E}">
        <p14:creationId xmlns:p14="http://schemas.microsoft.com/office/powerpoint/2010/main" val="230220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dissolve">
                                      <p:cBhvr>
                                        <p:cTn id="11" dur="500"/>
                                        <p:tgtEl>
                                          <p:spTgt spid="4"/>
                                        </p:tgtEl>
                                      </p:cBhvr>
                                    </p:animEffect>
                                  </p:childTnLst>
                                </p:cTn>
                              </p:par>
                              <p:par>
                                <p:cTn id="12" presetID="9" presetClass="entr" presetSubtype="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dissolv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dissolve">
                                      <p:cBhvr>
                                        <p:cTn id="19" dur="500"/>
                                        <p:tgtEl>
                                          <p:spTgt spid="6"/>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dissolv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dissolve">
                                      <p:cBhvr>
                                        <p:cTn id="27" dur="500"/>
                                        <p:tgtEl>
                                          <p:spTgt spid="8"/>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dissolve">
                                      <p:cBhvr>
                                        <p:cTn id="30" dur="500"/>
                                        <p:tgtEl>
                                          <p:spTgt spid="11"/>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dissolve">
                                      <p:cBhvr>
                                        <p:cTn id="33" dur="500"/>
                                        <p:tgtEl>
                                          <p:spTgt spid="9"/>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dissolve">
                                      <p:cBhvr>
                                        <p:cTn id="36" dur="500"/>
                                        <p:tgtEl>
                                          <p:spTgt spid="10"/>
                                        </p:tgtEl>
                                      </p:cBhvr>
                                    </p:animEffect>
                                  </p:childTnLst>
                                </p:cTn>
                              </p:par>
                            </p:childTnLst>
                          </p:cTn>
                        </p:par>
                      </p:childTnLst>
                    </p:cTn>
                  </p:par>
                  <p:par>
                    <p:cTn id="37" fill="hold">
                      <p:stCondLst>
                        <p:cond delay="indefinite"/>
                      </p:stCondLst>
                      <p:childTnLst>
                        <p:par>
                          <p:cTn id="38" fill="hold">
                            <p:stCondLst>
                              <p:cond delay="0"/>
                            </p:stCondLst>
                            <p:childTnLst>
                              <p:par>
                                <p:cTn id="39" presetID="9" presetClass="entr" presetSubtype="0" fill="hold" grpId="0" nodeType="click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dissolve">
                                      <p:cBhvr>
                                        <p:cTn id="41" dur="500"/>
                                        <p:tgtEl>
                                          <p:spTgt spid="12"/>
                                        </p:tgtEl>
                                      </p:cBhvr>
                                    </p:animEffect>
                                  </p:childTnLst>
                                </p:cTn>
                              </p:par>
                              <p:par>
                                <p:cTn id="42" presetID="9" presetClass="entr" presetSubtype="0"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dissolve">
                                      <p:cBhvr>
                                        <p:cTn id="44" dur="500"/>
                                        <p:tgtEl>
                                          <p:spTgt spid="13"/>
                                        </p:tgtEl>
                                      </p:cBhvr>
                                    </p:animEffect>
                                  </p:childTnLst>
                                </p:cTn>
                              </p:par>
                              <p:par>
                                <p:cTn id="45" presetID="9"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dissolve">
                                      <p:cBhvr>
                                        <p:cTn id="47" dur="500"/>
                                        <p:tgtEl>
                                          <p:spTgt spid="14"/>
                                        </p:tgtEl>
                                      </p:cBhvr>
                                    </p:animEffect>
                                  </p:childTnLst>
                                </p:cTn>
                              </p:par>
                              <p:par>
                                <p:cTn id="48" presetID="9" presetClass="entr" presetSubtype="0" fill="hold" grpId="0" nodeType="with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dissolve">
                                      <p:cBhvr>
                                        <p:cTn id="5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P spid="5" grpId="0"/>
      <p:bldP spid="6" grpId="0" animBg="1"/>
      <p:bldP spid="7" grpId="0"/>
      <p:bldP spid="8" grpId="0" animBg="1"/>
      <p:bldP spid="9" grpId="0" animBg="1"/>
      <p:bldP spid="10" grpId="0"/>
      <p:bldP spid="11" grpId="0"/>
      <p:bldP spid="12" grpId="0" animBg="1"/>
      <p:bldP spid="13" grpId="0" animBg="1"/>
      <p:bldP spid="14"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1F3F5-2A06-B146-BD3C-6EDE79E0AD24}"/>
              </a:ext>
            </a:extLst>
          </p:cNvPr>
          <p:cNvSpPr>
            <a:spLocks noGrp="1"/>
          </p:cNvSpPr>
          <p:nvPr>
            <p:ph type="title"/>
          </p:nvPr>
        </p:nvSpPr>
        <p:spPr/>
        <p:txBody>
          <a:bodyPr>
            <a:normAutofit/>
          </a:bodyPr>
          <a:lstStyle/>
          <a:p>
            <a:r>
              <a:rPr lang="en-US" dirty="0"/>
              <a:t>Theoretical perspectives of 2L1</a:t>
            </a:r>
          </a:p>
        </p:txBody>
      </p:sp>
      <p:sp>
        <p:nvSpPr>
          <p:cNvPr id="3" name="Content Placeholder 2">
            <a:extLst>
              <a:ext uri="{FF2B5EF4-FFF2-40B4-BE49-F238E27FC236}">
                <a16:creationId xmlns:a16="http://schemas.microsoft.com/office/drawing/2014/main" id="{8C71819D-67B0-4340-8305-C632B41A557E}"/>
              </a:ext>
            </a:extLst>
          </p:cNvPr>
          <p:cNvSpPr>
            <a:spLocks noGrp="1"/>
          </p:cNvSpPr>
          <p:nvPr>
            <p:ph idx="1"/>
          </p:nvPr>
        </p:nvSpPr>
        <p:spPr/>
        <p:txBody>
          <a:bodyPr>
            <a:normAutofit/>
          </a:bodyPr>
          <a:lstStyle/>
          <a:p>
            <a:r>
              <a:rPr lang="en-US" b="1" dirty="0"/>
              <a:t>Single-system hypothesis/ Unitary Language System (ULS)</a:t>
            </a:r>
            <a:r>
              <a:rPr lang="en-US" dirty="0"/>
              <a:t>: initially the child develops one system for both languages; first they separate the lexical items, and in a later stage two distinct grammatical systems develop (</a:t>
            </a:r>
            <a:r>
              <a:rPr lang="en-US" dirty="0" err="1"/>
              <a:t>Volterra</a:t>
            </a:r>
            <a:r>
              <a:rPr lang="en-US" dirty="0"/>
              <a:t> &amp; </a:t>
            </a:r>
            <a:r>
              <a:rPr lang="en-US" dirty="0" err="1"/>
              <a:t>Taeschner</a:t>
            </a:r>
            <a:r>
              <a:rPr lang="en-US" dirty="0"/>
              <a:t> 1978)</a:t>
            </a:r>
          </a:p>
          <a:p>
            <a:r>
              <a:rPr lang="en-US" b="1" dirty="0"/>
              <a:t>Unequal rate of development</a:t>
            </a:r>
            <a:r>
              <a:rPr lang="en-US" dirty="0"/>
              <a:t>: the bilingual child makes use of the structures of the faster developing language when generating sentences in the weaker (</a:t>
            </a:r>
            <a:r>
              <a:rPr lang="en-US" b="1" dirty="0"/>
              <a:t>Bilingual Bootstrapping</a:t>
            </a:r>
            <a:r>
              <a:rPr lang="en-US" dirty="0"/>
              <a:t>); sentence internal code mixing is a result of uneven lexical development and the weaker language growing like an ivy on the structural tree of the stronger language (</a:t>
            </a:r>
            <a:r>
              <a:rPr lang="en-US" b="1" dirty="0"/>
              <a:t>Ivy Hypothesis</a:t>
            </a:r>
            <a:r>
              <a:rPr lang="en-US" dirty="0"/>
              <a:t>)</a:t>
            </a:r>
          </a:p>
          <a:p>
            <a:pPr marL="0" indent="0">
              <a:buNone/>
            </a:pPr>
            <a:endParaRPr lang="en-US" dirty="0"/>
          </a:p>
        </p:txBody>
      </p:sp>
      <p:sp>
        <p:nvSpPr>
          <p:cNvPr id="4" name="Oval 3">
            <a:extLst>
              <a:ext uri="{FF2B5EF4-FFF2-40B4-BE49-F238E27FC236}">
                <a16:creationId xmlns:a16="http://schemas.microsoft.com/office/drawing/2014/main" id="{A9708F1A-5A70-DE45-84CF-BA9D14EF6FCD}"/>
              </a:ext>
            </a:extLst>
          </p:cNvPr>
          <p:cNvSpPr/>
          <p:nvPr/>
        </p:nvSpPr>
        <p:spPr>
          <a:xfrm>
            <a:off x="1491176" y="4839285"/>
            <a:ext cx="2025748" cy="1083213"/>
          </a:xfrm>
          <a:prstGeom prst="ellipse">
            <a:avLst/>
          </a:prstGeom>
          <a:solidFill>
            <a:schemeClr val="accent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B1ABDE17-2DD7-1B48-8423-A3617510B268}"/>
              </a:ext>
            </a:extLst>
          </p:cNvPr>
          <p:cNvSpPr/>
          <p:nvPr/>
        </p:nvSpPr>
        <p:spPr>
          <a:xfrm>
            <a:off x="3516924" y="5015131"/>
            <a:ext cx="858129" cy="731520"/>
          </a:xfrm>
          <a:prstGeom prst="ellipse">
            <a:avLst/>
          </a:prstGeom>
          <a:solidFill>
            <a:schemeClr val="accent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299BBC30-E6A2-E345-A7F3-E573E8A5B1A0}"/>
              </a:ext>
            </a:extLst>
          </p:cNvPr>
          <p:cNvSpPr txBox="1"/>
          <p:nvPr/>
        </p:nvSpPr>
        <p:spPr>
          <a:xfrm>
            <a:off x="1828800" y="5190978"/>
            <a:ext cx="1322363" cy="369332"/>
          </a:xfrm>
          <a:prstGeom prst="rect">
            <a:avLst/>
          </a:prstGeom>
          <a:noFill/>
        </p:spPr>
        <p:txBody>
          <a:bodyPr wrap="square" rtlCol="0">
            <a:spAutoFit/>
          </a:bodyPr>
          <a:lstStyle/>
          <a:p>
            <a:r>
              <a:rPr lang="en-US" dirty="0"/>
              <a:t>Language A</a:t>
            </a:r>
          </a:p>
        </p:txBody>
      </p:sp>
      <p:sp>
        <p:nvSpPr>
          <p:cNvPr id="7" name="TextBox 6">
            <a:extLst>
              <a:ext uri="{FF2B5EF4-FFF2-40B4-BE49-F238E27FC236}">
                <a16:creationId xmlns:a16="http://schemas.microsoft.com/office/drawing/2014/main" id="{E9D1138D-425C-6941-8B75-2E62E9803922}"/>
              </a:ext>
            </a:extLst>
          </p:cNvPr>
          <p:cNvSpPr txBox="1"/>
          <p:nvPr/>
        </p:nvSpPr>
        <p:spPr>
          <a:xfrm>
            <a:off x="3516924" y="5237144"/>
            <a:ext cx="1026943" cy="276999"/>
          </a:xfrm>
          <a:prstGeom prst="rect">
            <a:avLst/>
          </a:prstGeom>
          <a:noFill/>
        </p:spPr>
        <p:txBody>
          <a:bodyPr wrap="square" rtlCol="0">
            <a:spAutoFit/>
          </a:bodyPr>
          <a:lstStyle/>
          <a:p>
            <a:r>
              <a:rPr lang="en-US" sz="1200" dirty="0"/>
              <a:t>Language B</a:t>
            </a:r>
          </a:p>
        </p:txBody>
      </p:sp>
      <p:sp>
        <p:nvSpPr>
          <p:cNvPr id="8" name="Slide Number Placeholder 7">
            <a:extLst>
              <a:ext uri="{FF2B5EF4-FFF2-40B4-BE49-F238E27FC236}">
                <a16:creationId xmlns:a16="http://schemas.microsoft.com/office/drawing/2014/main" id="{70B748F4-9011-FA4B-901F-C6EF1B44DD0D}"/>
              </a:ext>
            </a:extLst>
          </p:cNvPr>
          <p:cNvSpPr>
            <a:spLocks noGrp="1"/>
          </p:cNvSpPr>
          <p:nvPr>
            <p:ph type="sldNum" sz="quarter" idx="12"/>
          </p:nvPr>
        </p:nvSpPr>
        <p:spPr/>
        <p:txBody>
          <a:bodyPr/>
          <a:lstStyle/>
          <a:p>
            <a:fld id="{48967F36-0B61-F749-ACDB-F36D75792314}" type="slidenum">
              <a:rPr lang="en-US" noProof="0" smtClean="0"/>
              <a:pPr/>
              <a:t>8</a:t>
            </a:fld>
            <a:endParaRPr lang="en-US" noProof="0"/>
          </a:p>
        </p:txBody>
      </p:sp>
    </p:spTree>
    <p:extLst>
      <p:ext uri="{BB962C8B-B14F-4D97-AF65-F5344CB8AC3E}">
        <p14:creationId xmlns:p14="http://schemas.microsoft.com/office/powerpoint/2010/main" val="1875155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dissolve">
                                      <p:cBhvr>
                                        <p:cTn id="10" dur="500"/>
                                        <p:tgtEl>
                                          <p:spTgt spid="6"/>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ssolve">
                                      <p:cBhvr>
                                        <p:cTn id="13" dur="500"/>
                                        <p:tgtEl>
                                          <p:spTgt spid="5"/>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dissolv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1F3F5-2A06-B146-BD3C-6EDE79E0AD24}"/>
              </a:ext>
            </a:extLst>
          </p:cNvPr>
          <p:cNvSpPr>
            <a:spLocks noGrp="1"/>
          </p:cNvSpPr>
          <p:nvPr>
            <p:ph type="title"/>
          </p:nvPr>
        </p:nvSpPr>
        <p:spPr/>
        <p:txBody>
          <a:bodyPr>
            <a:normAutofit/>
          </a:bodyPr>
          <a:lstStyle/>
          <a:p>
            <a:r>
              <a:rPr lang="en-US" dirty="0"/>
              <a:t>Theoretical perspectives of 2L1</a:t>
            </a:r>
          </a:p>
        </p:txBody>
      </p:sp>
      <p:sp>
        <p:nvSpPr>
          <p:cNvPr id="3" name="Content Placeholder 2">
            <a:extLst>
              <a:ext uri="{FF2B5EF4-FFF2-40B4-BE49-F238E27FC236}">
                <a16:creationId xmlns:a16="http://schemas.microsoft.com/office/drawing/2014/main" id="{8C71819D-67B0-4340-8305-C632B41A557E}"/>
              </a:ext>
            </a:extLst>
          </p:cNvPr>
          <p:cNvSpPr>
            <a:spLocks noGrp="1"/>
          </p:cNvSpPr>
          <p:nvPr>
            <p:ph idx="1"/>
          </p:nvPr>
        </p:nvSpPr>
        <p:spPr/>
        <p:txBody>
          <a:bodyPr>
            <a:normAutofit/>
          </a:bodyPr>
          <a:lstStyle/>
          <a:p>
            <a:r>
              <a:rPr lang="en-US" b="1" dirty="0"/>
              <a:t>Single-system hypothesis/ Unitary Language System (ULS)</a:t>
            </a:r>
            <a:r>
              <a:rPr lang="en-US" dirty="0"/>
              <a:t>: initially the child develops one system for both languages; first they separate the lexical items, and in a later stage two distinct grammatical systems develop (</a:t>
            </a:r>
            <a:r>
              <a:rPr lang="en-US" dirty="0" err="1"/>
              <a:t>Volterra</a:t>
            </a:r>
            <a:r>
              <a:rPr lang="en-US" dirty="0"/>
              <a:t> &amp; </a:t>
            </a:r>
            <a:r>
              <a:rPr lang="en-US" dirty="0" err="1"/>
              <a:t>Taeschner</a:t>
            </a:r>
            <a:r>
              <a:rPr lang="en-US" dirty="0"/>
              <a:t> 1978)</a:t>
            </a:r>
          </a:p>
          <a:p>
            <a:r>
              <a:rPr lang="en-US" b="1" dirty="0"/>
              <a:t>Unequal rate of development</a:t>
            </a:r>
            <a:r>
              <a:rPr lang="en-US" dirty="0"/>
              <a:t>: the bilingual child makes use of the structures of the faster developing language when generating sentences in the weaker (</a:t>
            </a:r>
            <a:r>
              <a:rPr lang="en-US" b="1" dirty="0"/>
              <a:t>Bilingual Bootstrapping</a:t>
            </a:r>
            <a:r>
              <a:rPr lang="en-US" dirty="0"/>
              <a:t>); sentence internal code mixing is a result of uneven lexical development and thus the child’s weaker language will grow as an ivy in the stronger language (</a:t>
            </a:r>
            <a:r>
              <a:rPr lang="en-US" b="1" dirty="0"/>
              <a:t>Ivy Hypothesis</a:t>
            </a:r>
            <a:r>
              <a:rPr lang="en-US" dirty="0"/>
              <a:t>)</a:t>
            </a:r>
          </a:p>
          <a:p>
            <a:pPr marL="0" indent="0">
              <a:buNone/>
            </a:pPr>
            <a:endParaRPr lang="en-US" dirty="0"/>
          </a:p>
        </p:txBody>
      </p:sp>
      <p:sp>
        <p:nvSpPr>
          <p:cNvPr id="4" name="Oval 3">
            <a:extLst>
              <a:ext uri="{FF2B5EF4-FFF2-40B4-BE49-F238E27FC236}">
                <a16:creationId xmlns:a16="http://schemas.microsoft.com/office/drawing/2014/main" id="{A9708F1A-5A70-DE45-84CF-BA9D14EF6FCD}"/>
              </a:ext>
            </a:extLst>
          </p:cNvPr>
          <p:cNvSpPr/>
          <p:nvPr/>
        </p:nvSpPr>
        <p:spPr>
          <a:xfrm>
            <a:off x="1491176" y="4839285"/>
            <a:ext cx="2025748" cy="1083213"/>
          </a:xfrm>
          <a:prstGeom prst="ellipse">
            <a:avLst/>
          </a:prstGeom>
          <a:solidFill>
            <a:schemeClr val="accent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299BBC30-E6A2-E345-A7F3-E573E8A5B1A0}"/>
              </a:ext>
            </a:extLst>
          </p:cNvPr>
          <p:cNvSpPr txBox="1"/>
          <p:nvPr/>
        </p:nvSpPr>
        <p:spPr>
          <a:xfrm>
            <a:off x="1828800" y="5190978"/>
            <a:ext cx="1322363" cy="369332"/>
          </a:xfrm>
          <a:prstGeom prst="rect">
            <a:avLst/>
          </a:prstGeom>
          <a:noFill/>
        </p:spPr>
        <p:txBody>
          <a:bodyPr wrap="square" rtlCol="0">
            <a:spAutoFit/>
          </a:bodyPr>
          <a:lstStyle/>
          <a:p>
            <a:r>
              <a:rPr lang="en-US" dirty="0"/>
              <a:t>Language A</a:t>
            </a:r>
          </a:p>
        </p:txBody>
      </p:sp>
      <p:sp>
        <p:nvSpPr>
          <p:cNvPr id="8" name="Oval 7">
            <a:extLst>
              <a:ext uri="{FF2B5EF4-FFF2-40B4-BE49-F238E27FC236}">
                <a16:creationId xmlns:a16="http://schemas.microsoft.com/office/drawing/2014/main" id="{3D67A0C3-CB81-1643-A3E6-0A7B1824ED8D}"/>
              </a:ext>
            </a:extLst>
          </p:cNvPr>
          <p:cNvSpPr/>
          <p:nvPr/>
        </p:nvSpPr>
        <p:spPr>
          <a:xfrm>
            <a:off x="3516924" y="4839285"/>
            <a:ext cx="2025748" cy="1083213"/>
          </a:xfrm>
          <a:prstGeom prst="ellipse">
            <a:avLst/>
          </a:prstGeom>
          <a:gradFill flip="none" rotWithShape="1">
            <a:gsLst>
              <a:gs pos="0">
                <a:schemeClr val="accent5"/>
              </a:gs>
              <a:gs pos="21000">
                <a:schemeClr val="accent4">
                  <a:lumMod val="40000"/>
                  <a:lumOff val="60000"/>
                  <a:shade val="67500"/>
                  <a:satMod val="115000"/>
                </a:schemeClr>
              </a:gs>
              <a:gs pos="100000">
                <a:schemeClr val="accent6"/>
              </a:gs>
            </a:gsLst>
            <a:lin ang="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A9FB6CCC-17C8-7C49-9E8B-20D42C9C392F}"/>
              </a:ext>
            </a:extLst>
          </p:cNvPr>
          <p:cNvSpPr txBox="1"/>
          <p:nvPr/>
        </p:nvSpPr>
        <p:spPr>
          <a:xfrm>
            <a:off x="3742007" y="5190978"/>
            <a:ext cx="1434904" cy="369332"/>
          </a:xfrm>
          <a:prstGeom prst="rect">
            <a:avLst/>
          </a:prstGeom>
          <a:noFill/>
        </p:spPr>
        <p:txBody>
          <a:bodyPr wrap="square" rtlCol="0">
            <a:spAutoFit/>
          </a:bodyPr>
          <a:lstStyle/>
          <a:p>
            <a:r>
              <a:rPr lang="en-US" dirty="0"/>
              <a:t>Language B</a:t>
            </a:r>
          </a:p>
        </p:txBody>
      </p:sp>
      <p:sp>
        <p:nvSpPr>
          <p:cNvPr id="10" name="Slide Number Placeholder 9">
            <a:extLst>
              <a:ext uri="{FF2B5EF4-FFF2-40B4-BE49-F238E27FC236}">
                <a16:creationId xmlns:a16="http://schemas.microsoft.com/office/drawing/2014/main" id="{AC7872A1-2E40-EB41-9F2F-5072BFB18211}"/>
              </a:ext>
            </a:extLst>
          </p:cNvPr>
          <p:cNvSpPr>
            <a:spLocks noGrp="1"/>
          </p:cNvSpPr>
          <p:nvPr>
            <p:ph type="sldNum" sz="quarter" idx="12"/>
          </p:nvPr>
        </p:nvSpPr>
        <p:spPr/>
        <p:txBody>
          <a:bodyPr/>
          <a:lstStyle/>
          <a:p>
            <a:fld id="{48967F36-0B61-F749-ACDB-F36D75792314}" type="slidenum">
              <a:rPr lang="en-US" noProof="0" smtClean="0"/>
              <a:pPr/>
              <a:t>9</a:t>
            </a:fld>
            <a:endParaRPr lang="en-US" noProof="0"/>
          </a:p>
        </p:txBody>
      </p:sp>
    </p:spTree>
    <p:extLst>
      <p:ext uri="{BB962C8B-B14F-4D97-AF65-F5344CB8AC3E}">
        <p14:creationId xmlns:p14="http://schemas.microsoft.com/office/powerpoint/2010/main" val="4099441140"/>
      </p:ext>
    </p:extLst>
  </p:cSld>
  <p:clrMapOvr>
    <a:masterClrMapping/>
  </p:clrMapOvr>
</p:sld>
</file>

<file path=ppt/theme/theme1.xml><?xml version="1.0" encoding="utf-8"?>
<a:theme xmlns:a="http://schemas.openxmlformats.org/drawingml/2006/main" name="Mal_blaa">
  <a:themeElements>
    <a:clrScheme name="Egendefinert 5">
      <a:dk1>
        <a:sysClr val="windowText" lastClr="000000"/>
      </a:dk1>
      <a:lt1>
        <a:sysClr val="window" lastClr="FFFFFF"/>
      </a:lt1>
      <a:dk2>
        <a:srgbClr val="00617F"/>
      </a:dk2>
      <a:lt2>
        <a:srgbClr val="EEECE1"/>
      </a:lt2>
      <a:accent1>
        <a:srgbClr val="00617F"/>
      </a:accent1>
      <a:accent2>
        <a:srgbClr val="CB343B"/>
      </a:accent2>
      <a:accent3>
        <a:srgbClr val="15718F"/>
      </a:accent3>
      <a:accent4>
        <a:srgbClr val="59A1A2"/>
      </a:accent4>
      <a:accent5>
        <a:srgbClr val="26828C"/>
      </a:accent5>
      <a:accent6>
        <a:srgbClr val="DE7C00"/>
      </a:accent6>
      <a:hlink>
        <a:srgbClr val="007396"/>
      </a:hlink>
      <a:folHlink>
        <a:srgbClr val="A6BBC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Mal_blaa</Template>
  <TotalTime>11868</TotalTime>
  <Words>5743</Words>
  <Application>Microsoft Macintosh PowerPoint</Application>
  <PresentationFormat>On-screen Show (4:3)</PresentationFormat>
  <Paragraphs>433</Paragraphs>
  <Slides>32</Slides>
  <Notes>28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32</vt:i4>
      </vt:variant>
    </vt:vector>
  </HeadingPairs>
  <TitlesOfParts>
    <vt:vector size="36" baseType="lpstr">
      <vt:lpstr>Arial</vt:lpstr>
      <vt:lpstr>Calibri</vt:lpstr>
      <vt:lpstr>Open Sans</vt:lpstr>
      <vt:lpstr>Mal_blaa</vt:lpstr>
      <vt:lpstr>The Acquisition of Syntax in Bilingual Children</vt:lpstr>
      <vt:lpstr>Outline</vt:lpstr>
      <vt:lpstr>Who is a bilingual?</vt:lpstr>
      <vt:lpstr>Many ways of being bilingual</vt:lpstr>
      <vt:lpstr>Methodological issues</vt:lpstr>
      <vt:lpstr>Grammatical development (mono- and bilingual) </vt:lpstr>
      <vt:lpstr>Theoretical perspectives of 2L1</vt:lpstr>
      <vt:lpstr>Theoretical perspectives of 2L1</vt:lpstr>
      <vt:lpstr>Theoretical perspectives of 2L1</vt:lpstr>
      <vt:lpstr>Bilingual Bootstrapping (Gawlitzek-Maiwald &amp; Tracy 1996)</vt:lpstr>
      <vt:lpstr>Theoretical perspectives of 2L1</vt:lpstr>
      <vt:lpstr>Theoretical perspectives of 2L1</vt:lpstr>
      <vt:lpstr>Cross-linguistic influence (CLI)</vt:lpstr>
      <vt:lpstr>Possible manifestations of CLI</vt:lpstr>
      <vt:lpstr>Cross-language cue competition (Döpke 2000)</vt:lpstr>
      <vt:lpstr>CLI in syntax </vt:lpstr>
      <vt:lpstr>Case studies</vt:lpstr>
      <vt:lpstr>Word order </vt:lpstr>
      <vt:lpstr>Syntactic structure of a English-German bilingual (Gawlitzek-Maiwald &amp; Tracy 1996)</vt:lpstr>
      <vt:lpstr>Word order in a French-Dutch bilingual (Hulk 2000)</vt:lpstr>
      <vt:lpstr>Word order in English-German bilinguals (Döpke 2000)</vt:lpstr>
      <vt:lpstr>Negation</vt:lpstr>
      <vt:lpstr>Negation in English-German bilingual (Schelletter 2000)</vt:lpstr>
      <vt:lpstr>Negation in English-German bilingual (Döpke 1999)</vt:lpstr>
      <vt:lpstr>Subject/Object drop</vt:lpstr>
      <vt:lpstr>Object omission Germanic-Romance bilinguals (Hulk and Müller 2001)</vt:lpstr>
      <vt:lpstr>Subject omission in an English-Italian bilingual (Serratrice, Sorace, &amp; Paoli 2004)</vt:lpstr>
      <vt:lpstr>Subject realization in Hebrew-English bilingual (Hacohen &amp; Schaeffer 2007)</vt:lpstr>
      <vt:lpstr>Summary</vt:lpstr>
      <vt:lpstr>Future prospects</vt:lpstr>
      <vt:lpstr>PowerPoint Presentation</vt:lpstr>
      <vt:lpstr>References </vt:lpstr>
    </vt:vector>
  </TitlesOfParts>
  <Company/>
  <LinksUpToDate>false</LinksUpToDate>
  <SharedDoc>false</SharedDoc>
  <HyperlinksChanged>false</HyperlinksChanged>
  <AppVersion>16.0010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Acquisition of Syntax in Bilingual Children</dc:title>
  <dc:creator>Marta Velnic</dc:creator>
  <cp:lastModifiedBy>Marta Velnic</cp:lastModifiedBy>
  <cp:revision>214</cp:revision>
  <dcterms:created xsi:type="dcterms:W3CDTF">2018-02-13T07:39:53Z</dcterms:created>
  <dcterms:modified xsi:type="dcterms:W3CDTF">2018-02-21T18:50:09Z</dcterms:modified>
</cp:coreProperties>
</file>